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77" r:id="rId3"/>
    <p:sldId id="261" r:id="rId4"/>
    <p:sldId id="263" r:id="rId5"/>
    <p:sldId id="284" r:id="rId6"/>
    <p:sldId id="278" r:id="rId7"/>
    <p:sldId id="266" r:id="rId8"/>
    <p:sldId id="267" r:id="rId9"/>
    <p:sldId id="275" r:id="rId10"/>
    <p:sldId id="285" r:id="rId11"/>
    <p:sldId id="286" r:id="rId12"/>
    <p:sldId id="268" r:id="rId13"/>
    <p:sldId id="269" r:id="rId14"/>
    <p:sldId id="270" r:id="rId15"/>
    <p:sldId id="283" r:id="rId16"/>
    <p:sldId id="279" r:id="rId17"/>
    <p:sldId id="288" r:id="rId18"/>
    <p:sldId id="291" r:id="rId19"/>
    <p:sldId id="289" r:id="rId20"/>
    <p:sldId id="271" r:id="rId21"/>
    <p:sldId id="292" r:id="rId22"/>
    <p:sldId id="28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EAFE"/>
    <a:srgbClr val="B8E5FE"/>
    <a:srgbClr val="33FF8F"/>
    <a:srgbClr val="B17ED8"/>
    <a:srgbClr val="FF61D6"/>
    <a:srgbClr val="CC0099"/>
    <a:srgbClr val="FF8585"/>
    <a:srgbClr val="FF9900"/>
    <a:srgbClr val="E6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71692-41FB-42EA-8C64-71AC9EB4B3DC}"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ru-RU"/>
        </a:p>
      </dgm:t>
    </dgm:pt>
    <dgm:pt modelId="{2C11BE24-0BFC-4DF3-9C6B-FB354EAC56A5}">
      <dgm:prSet custT="1">
        <dgm:style>
          <a:lnRef idx="2">
            <a:schemeClr val="accent1"/>
          </a:lnRef>
          <a:fillRef idx="1">
            <a:schemeClr val="lt1"/>
          </a:fillRef>
          <a:effectRef idx="0">
            <a:schemeClr val="accent1"/>
          </a:effectRef>
          <a:fontRef idx="minor">
            <a:schemeClr val="dk1"/>
          </a:fontRef>
        </dgm:style>
      </dgm:prSet>
      <dgm:spPr/>
      <dgm:t>
        <a:bodyPr/>
        <a:lstStyle/>
        <a:p>
          <a:pPr rtl="0"/>
          <a:r>
            <a:rPr lang="ru-RU" sz="2000" dirty="0" smtClean="0">
              <a:solidFill>
                <a:srgbClr val="002060"/>
              </a:solidFill>
            </a:rPr>
            <a:t>Уникальность</a:t>
          </a:r>
          <a:endParaRPr lang="ru-RU" sz="2000" dirty="0">
            <a:solidFill>
              <a:srgbClr val="002060"/>
            </a:solidFill>
          </a:endParaRPr>
        </a:p>
      </dgm:t>
    </dgm:pt>
    <dgm:pt modelId="{1B17F276-9062-4962-8774-5E089DC7A9EA}" type="parTrans" cxnId="{CAD2C815-0C4C-4D8C-9BAF-A212DBDA0A07}">
      <dgm:prSet/>
      <dgm:spPr/>
      <dgm:t>
        <a:bodyPr/>
        <a:lstStyle/>
        <a:p>
          <a:endParaRPr lang="ru-RU"/>
        </a:p>
      </dgm:t>
    </dgm:pt>
    <dgm:pt modelId="{BDA765A8-117A-42BD-9C40-60D205557F44}" type="sibTrans" cxnId="{CAD2C815-0C4C-4D8C-9BAF-A212DBDA0A07}">
      <dgm:prSet/>
      <dgm:spPr/>
      <dgm:t>
        <a:bodyPr/>
        <a:lstStyle/>
        <a:p>
          <a:endParaRPr lang="ru-RU"/>
        </a:p>
      </dgm:t>
    </dgm:pt>
    <dgm:pt modelId="{05518CC2-E80A-43F2-818D-6A2F98ADB852}">
      <dgm:prSet custT="1"/>
      <dgm:spPr/>
      <dgm:t>
        <a:bodyPr/>
        <a:lstStyle/>
        <a:p>
          <a:pPr rtl="0"/>
          <a:r>
            <a:rPr lang="ru-RU" sz="2000" dirty="0" smtClean="0">
              <a:solidFill>
                <a:srgbClr val="002060"/>
              </a:solidFill>
            </a:rPr>
            <a:t>Удобство в работе</a:t>
          </a:r>
          <a:endParaRPr lang="ru-RU" sz="2000" dirty="0">
            <a:solidFill>
              <a:srgbClr val="002060"/>
            </a:solidFill>
          </a:endParaRPr>
        </a:p>
      </dgm:t>
    </dgm:pt>
    <dgm:pt modelId="{A4471AF8-045C-4E2B-9766-A7A39A39C7D9}" type="parTrans" cxnId="{720B01F0-6810-4807-88AC-8EF4AB103858}">
      <dgm:prSet/>
      <dgm:spPr/>
      <dgm:t>
        <a:bodyPr/>
        <a:lstStyle/>
        <a:p>
          <a:endParaRPr lang="ru-RU"/>
        </a:p>
      </dgm:t>
    </dgm:pt>
    <dgm:pt modelId="{9AEB99F6-0D9C-4D44-8DC3-7F5C3329B784}" type="sibTrans" cxnId="{720B01F0-6810-4807-88AC-8EF4AB103858}">
      <dgm:prSet/>
      <dgm:spPr/>
      <dgm:t>
        <a:bodyPr/>
        <a:lstStyle/>
        <a:p>
          <a:endParaRPr lang="ru-RU"/>
        </a:p>
      </dgm:t>
    </dgm:pt>
    <dgm:pt modelId="{282CF0DC-2598-4C68-BD73-8DBBC12C07E3}">
      <dgm:prSet custT="1"/>
      <dgm:spPr/>
      <dgm:t>
        <a:bodyPr/>
        <a:lstStyle/>
        <a:p>
          <a:pPr rtl="0"/>
          <a:r>
            <a:rPr lang="ru-RU" sz="2000" dirty="0" smtClean="0">
              <a:solidFill>
                <a:srgbClr val="002060"/>
              </a:solidFill>
            </a:rPr>
            <a:t>Грамотность с </a:t>
          </a:r>
          <a:br>
            <a:rPr lang="ru-RU" sz="2000" dirty="0" smtClean="0">
              <a:solidFill>
                <a:srgbClr val="002060"/>
              </a:solidFill>
            </a:rPr>
          </a:br>
          <a:r>
            <a:rPr lang="ru-RU" sz="2000" dirty="0" smtClean="0">
              <a:solidFill>
                <a:srgbClr val="002060"/>
              </a:solidFill>
            </a:rPr>
            <a:t>точки зрения русского языка</a:t>
          </a:r>
          <a:endParaRPr lang="ru-RU" sz="1100" dirty="0">
            <a:solidFill>
              <a:srgbClr val="002060"/>
            </a:solidFill>
          </a:endParaRPr>
        </a:p>
      </dgm:t>
    </dgm:pt>
    <dgm:pt modelId="{68E84371-CBA3-4A30-8092-659BF4DE64A8}" type="parTrans" cxnId="{3F727E2C-ED63-4C66-AFB1-286362D9BEC3}">
      <dgm:prSet/>
      <dgm:spPr/>
      <dgm:t>
        <a:bodyPr/>
        <a:lstStyle/>
        <a:p>
          <a:endParaRPr lang="ru-RU"/>
        </a:p>
      </dgm:t>
    </dgm:pt>
    <dgm:pt modelId="{EEE834B5-39F2-4476-BAFF-14E359237BEA}" type="sibTrans" cxnId="{3F727E2C-ED63-4C66-AFB1-286362D9BEC3}">
      <dgm:prSet/>
      <dgm:spPr/>
      <dgm:t>
        <a:bodyPr/>
        <a:lstStyle/>
        <a:p>
          <a:endParaRPr lang="ru-RU"/>
        </a:p>
      </dgm:t>
    </dgm:pt>
    <dgm:pt modelId="{3F417081-44EA-4CD5-9A99-9DE70CA870CB}">
      <dgm:prSet custT="1"/>
      <dgm:spPr/>
      <dgm:t>
        <a:bodyPr/>
        <a:lstStyle/>
        <a:p>
          <a:pPr rtl="0"/>
          <a:r>
            <a:rPr lang="ru-RU" sz="2000" dirty="0" smtClean="0">
              <a:solidFill>
                <a:srgbClr val="002060"/>
              </a:solidFill>
            </a:rPr>
            <a:t>Отсутствие лишней информации и пустых страниц</a:t>
          </a:r>
          <a:endParaRPr lang="ru-RU" sz="2000" dirty="0">
            <a:solidFill>
              <a:srgbClr val="002060"/>
            </a:solidFill>
          </a:endParaRPr>
        </a:p>
      </dgm:t>
    </dgm:pt>
    <dgm:pt modelId="{DE0E2ADA-FD82-44DC-B5B5-8C91848BA78D}" type="parTrans" cxnId="{667FDE3C-ECBC-4A74-900D-0A2CD7F8CB5E}">
      <dgm:prSet/>
      <dgm:spPr/>
      <dgm:t>
        <a:bodyPr/>
        <a:lstStyle/>
        <a:p>
          <a:endParaRPr lang="ru-RU"/>
        </a:p>
      </dgm:t>
    </dgm:pt>
    <dgm:pt modelId="{34B68E86-5597-414D-AA76-1F49E8C6C7BA}" type="sibTrans" cxnId="{667FDE3C-ECBC-4A74-900D-0A2CD7F8CB5E}">
      <dgm:prSet/>
      <dgm:spPr/>
      <dgm:t>
        <a:bodyPr/>
        <a:lstStyle/>
        <a:p>
          <a:endParaRPr lang="ru-RU"/>
        </a:p>
      </dgm:t>
    </dgm:pt>
    <dgm:pt modelId="{6ECA2A08-83DF-4108-9EBC-4BDC9C2AFD04}">
      <dgm:prSet custT="1"/>
      <dgm:spPr/>
      <dgm:t>
        <a:bodyPr/>
        <a:lstStyle/>
        <a:p>
          <a:pPr rtl="0"/>
          <a:r>
            <a:rPr lang="ru-RU" sz="2000" dirty="0" smtClean="0">
              <a:solidFill>
                <a:srgbClr val="002060"/>
              </a:solidFill>
            </a:rPr>
            <a:t>Правильное оформление главной страницы</a:t>
          </a:r>
          <a:endParaRPr lang="ru-RU" sz="2000" dirty="0">
            <a:solidFill>
              <a:srgbClr val="002060"/>
            </a:solidFill>
          </a:endParaRPr>
        </a:p>
      </dgm:t>
    </dgm:pt>
    <dgm:pt modelId="{11B2834C-5E6E-4F88-8811-9485BA21B8BC}" type="parTrans" cxnId="{E4D6D489-FD2B-4E56-B730-A9F37B5D3347}">
      <dgm:prSet/>
      <dgm:spPr/>
      <dgm:t>
        <a:bodyPr/>
        <a:lstStyle/>
        <a:p>
          <a:endParaRPr lang="ru-RU"/>
        </a:p>
      </dgm:t>
    </dgm:pt>
    <dgm:pt modelId="{FE91A944-4F48-42CA-AF56-77194F35F717}" type="sibTrans" cxnId="{E4D6D489-FD2B-4E56-B730-A9F37B5D3347}">
      <dgm:prSet/>
      <dgm:spPr/>
      <dgm:t>
        <a:bodyPr/>
        <a:lstStyle/>
        <a:p>
          <a:endParaRPr lang="ru-RU"/>
        </a:p>
      </dgm:t>
    </dgm:pt>
    <dgm:pt modelId="{C9807479-0961-4726-BE56-3C83A9132F17}">
      <dgm:prSet custT="1"/>
      <dgm:spPr/>
      <dgm:t>
        <a:bodyPr/>
        <a:lstStyle/>
        <a:p>
          <a:pPr rtl="0"/>
          <a:r>
            <a:rPr lang="ru-RU" sz="2000" dirty="0" smtClean="0">
              <a:solidFill>
                <a:srgbClr val="002060"/>
              </a:solidFill>
            </a:rPr>
            <a:t>Систематическое обновление информации </a:t>
          </a:r>
          <a:endParaRPr lang="ru-RU" sz="2000" dirty="0">
            <a:solidFill>
              <a:srgbClr val="002060"/>
            </a:solidFill>
          </a:endParaRPr>
        </a:p>
      </dgm:t>
    </dgm:pt>
    <dgm:pt modelId="{E8B416BC-DA35-402C-A1F0-3FF467A5213D}" type="parTrans" cxnId="{175961E0-6B04-4186-8023-3B4B3F924459}">
      <dgm:prSet/>
      <dgm:spPr/>
      <dgm:t>
        <a:bodyPr/>
        <a:lstStyle/>
        <a:p>
          <a:endParaRPr lang="ru-RU"/>
        </a:p>
      </dgm:t>
    </dgm:pt>
    <dgm:pt modelId="{52324F40-E7CC-446B-9EF6-54636C40FCFB}" type="sibTrans" cxnId="{175961E0-6B04-4186-8023-3B4B3F924459}">
      <dgm:prSet/>
      <dgm:spPr/>
      <dgm:t>
        <a:bodyPr/>
        <a:lstStyle/>
        <a:p>
          <a:endParaRPr lang="ru-RU"/>
        </a:p>
      </dgm:t>
    </dgm:pt>
    <dgm:pt modelId="{2E6E1CD6-81FE-488D-B812-CFA7245B9B80}" type="pres">
      <dgm:prSet presAssocID="{0C771692-41FB-42EA-8C64-71AC9EB4B3DC}" presName="compositeShape" presStyleCnt="0">
        <dgm:presLayoutVars>
          <dgm:chMax val="7"/>
          <dgm:dir/>
          <dgm:resizeHandles val="exact"/>
        </dgm:presLayoutVars>
      </dgm:prSet>
      <dgm:spPr/>
      <dgm:t>
        <a:bodyPr/>
        <a:lstStyle/>
        <a:p>
          <a:endParaRPr lang="ru-RU"/>
        </a:p>
      </dgm:t>
    </dgm:pt>
    <dgm:pt modelId="{1143B6C7-F1D6-4CB4-9C80-EFAFF8DA967C}" type="pres">
      <dgm:prSet presAssocID="{2C11BE24-0BFC-4DF3-9C6B-FB354EAC56A5}" presName="circ1" presStyleLbl="vennNode1" presStyleIdx="0" presStyleCnt="6"/>
      <dgm:spPr/>
    </dgm:pt>
    <dgm:pt modelId="{5AD5C068-038E-438A-8887-8AEE20318582}" type="pres">
      <dgm:prSet presAssocID="{2C11BE24-0BFC-4DF3-9C6B-FB354EAC56A5}" presName="circ1Tx" presStyleLbl="revTx" presStyleIdx="0" presStyleCnt="0" custScaleX="160279">
        <dgm:presLayoutVars>
          <dgm:chMax val="0"/>
          <dgm:chPref val="0"/>
          <dgm:bulletEnabled val="1"/>
        </dgm:presLayoutVars>
      </dgm:prSet>
      <dgm:spPr>
        <a:prstGeom prst="roundRect">
          <a:avLst/>
        </a:prstGeom>
      </dgm:spPr>
      <dgm:t>
        <a:bodyPr/>
        <a:lstStyle/>
        <a:p>
          <a:endParaRPr lang="ru-RU"/>
        </a:p>
      </dgm:t>
    </dgm:pt>
    <dgm:pt modelId="{C422E812-2719-476C-99DF-630C4750E146}" type="pres">
      <dgm:prSet presAssocID="{05518CC2-E80A-43F2-818D-6A2F98ADB852}" presName="circ2" presStyleLbl="vennNode1" presStyleIdx="1" presStyleCnt="6"/>
      <dgm:spPr/>
    </dgm:pt>
    <dgm:pt modelId="{52A80555-1DD0-4560-8DCA-45F481712466}" type="pres">
      <dgm:prSet presAssocID="{05518CC2-E80A-43F2-818D-6A2F98ADB852}" presName="circ2Tx" presStyleLbl="revTx" presStyleIdx="0" presStyleCnt="0" custScaleX="127728">
        <dgm:presLayoutVars>
          <dgm:chMax val="0"/>
          <dgm:chPref val="0"/>
          <dgm:bulletEnabled val="1"/>
        </dgm:presLayoutVars>
      </dgm:prSet>
      <dgm:spPr/>
      <dgm:t>
        <a:bodyPr/>
        <a:lstStyle/>
        <a:p>
          <a:endParaRPr lang="ru-RU"/>
        </a:p>
      </dgm:t>
    </dgm:pt>
    <dgm:pt modelId="{D058BCA3-E1A8-4EA7-9D22-99AE4B8810B2}" type="pres">
      <dgm:prSet presAssocID="{282CF0DC-2598-4C68-BD73-8DBBC12C07E3}" presName="circ3" presStyleLbl="vennNode1" presStyleIdx="2" presStyleCnt="6"/>
      <dgm:spPr/>
    </dgm:pt>
    <dgm:pt modelId="{9E2CFF08-5CBB-41FD-AF3F-DB0D20758CA8}" type="pres">
      <dgm:prSet presAssocID="{282CF0DC-2598-4C68-BD73-8DBBC12C07E3}" presName="circ3Tx" presStyleLbl="revTx" presStyleIdx="0" presStyleCnt="0" custScaleX="177342" custLinFactNeighborX="68718" custLinFactNeighborY="-3780">
        <dgm:presLayoutVars>
          <dgm:chMax val="0"/>
          <dgm:chPref val="0"/>
          <dgm:bulletEnabled val="1"/>
        </dgm:presLayoutVars>
      </dgm:prSet>
      <dgm:spPr/>
      <dgm:t>
        <a:bodyPr/>
        <a:lstStyle/>
        <a:p>
          <a:endParaRPr lang="ru-RU"/>
        </a:p>
      </dgm:t>
    </dgm:pt>
    <dgm:pt modelId="{EAC1A67D-D8A3-404D-AB95-4CE4C85E9E24}" type="pres">
      <dgm:prSet presAssocID="{3F417081-44EA-4CD5-9A99-9DE70CA870CB}" presName="circ4" presStyleLbl="vennNode1" presStyleIdx="3" presStyleCnt="6"/>
      <dgm:spPr/>
    </dgm:pt>
    <dgm:pt modelId="{D88C89C6-46F2-418B-85E9-6271A3FC69B9}" type="pres">
      <dgm:prSet presAssocID="{3F417081-44EA-4CD5-9A99-9DE70CA870CB}" presName="circ4Tx" presStyleLbl="revTx" presStyleIdx="0" presStyleCnt="0" custScaleX="160279">
        <dgm:presLayoutVars>
          <dgm:chMax val="0"/>
          <dgm:chPref val="0"/>
          <dgm:bulletEnabled val="1"/>
        </dgm:presLayoutVars>
      </dgm:prSet>
      <dgm:spPr/>
      <dgm:t>
        <a:bodyPr/>
        <a:lstStyle/>
        <a:p>
          <a:endParaRPr lang="ru-RU"/>
        </a:p>
      </dgm:t>
    </dgm:pt>
    <dgm:pt modelId="{44E25185-A482-41AC-B01A-BBA3DB7BF587}" type="pres">
      <dgm:prSet presAssocID="{6ECA2A08-83DF-4108-9EBC-4BDC9C2AFD04}" presName="circ5" presStyleLbl="vennNode1" presStyleIdx="4" presStyleCnt="6"/>
      <dgm:spPr/>
    </dgm:pt>
    <dgm:pt modelId="{9B1B3935-09F2-4EC6-87FC-4F2D0D43A440}" type="pres">
      <dgm:prSet presAssocID="{6ECA2A08-83DF-4108-9EBC-4BDC9C2AFD04}" presName="circ5Tx" presStyleLbl="revTx" presStyleIdx="0" presStyleCnt="0" custScaleX="156794" custLinFactNeighborX="-34540" custLinFactNeighborY="-5589">
        <dgm:presLayoutVars>
          <dgm:chMax val="0"/>
          <dgm:chPref val="0"/>
          <dgm:bulletEnabled val="1"/>
        </dgm:presLayoutVars>
      </dgm:prSet>
      <dgm:spPr/>
      <dgm:t>
        <a:bodyPr/>
        <a:lstStyle/>
        <a:p>
          <a:endParaRPr lang="ru-RU"/>
        </a:p>
      </dgm:t>
    </dgm:pt>
    <dgm:pt modelId="{2EDF5150-EAC1-4594-8ED1-4E8DE83B3574}" type="pres">
      <dgm:prSet presAssocID="{C9807479-0961-4726-BE56-3C83A9132F17}" presName="circ6" presStyleLbl="vennNode1" presStyleIdx="5" presStyleCnt="6"/>
      <dgm:spPr/>
    </dgm:pt>
    <dgm:pt modelId="{202A60B0-C8A2-4DAA-B78B-74C0D355C503}" type="pres">
      <dgm:prSet presAssocID="{C9807479-0961-4726-BE56-3C83A9132F17}" presName="circ6Tx" presStyleLbl="revTx" presStyleIdx="0" presStyleCnt="0" custScaleX="215057" custLinFactNeighborX="-54186" custLinFactNeighborY="3352">
        <dgm:presLayoutVars>
          <dgm:chMax val="0"/>
          <dgm:chPref val="0"/>
          <dgm:bulletEnabled val="1"/>
        </dgm:presLayoutVars>
      </dgm:prSet>
      <dgm:spPr/>
      <dgm:t>
        <a:bodyPr/>
        <a:lstStyle/>
        <a:p>
          <a:endParaRPr lang="ru-RU"/>
        </a:p>
      </dgm:t>
    </dgm:pt>
  </dgm:ptLst>
  <dgm:cxnLst>
    <dgm:cxn modelId="{3F727E2C-ED63-4C66-AFB1-286362D9BEC3}" srcId="{0C771692-41FB-42EA-8C64-71AC9EB4B3DC}" destId="{282CF0DC-2598-4C68-BD73-8DBBC12C07E3}" srcOrd="2" destOrd="0" parTransId="{68E84371-CBA3-4A30-8092-659BF4DE64A8}" sibTransId="{EEE834B5-39F2-4476-BAFF-14E359237BEA}"/>
    <dgm:cxn modelId="{CAD2C815-0C4C-4D8C-9BAF-A212DBDA0A07}" srcId="{0C771692-41FB-42EA-8C64-71AC9EB4B3DC}" destId="{2C11BE24-0BFC-4DF3-9C6B-FB354EAC56A5}" srcOrd="0" destOrd="0" parTransId="{1B17F276-9062-4962-8774-5E089DC7A9EA}" sibTransId="{BDA765A8-117A-42BD-9C40-60D205557F44}"/>
    <dgm:cxn modelId="{544D5ED9-BBE8-4BDD-8E79-067B93470153}" type="presOf" srcId="{6ECA2A08-83DF-4108-9EBC-4BDC9C2AFD04}" destId="{9B1B3935-09F2-4EC6-87FC-4F2D0D43A440}" srcOrd="0" destOrd="0" presId="urn:microsoft.com/office/officeart/2005/8/layout/venn1"/>
    <dgm:cxn modelId="{6A537098-58A7-49E0-AB1C-BDE2479AC5B8}" type="presOf" srcId="{C9807479-0961-4726-BE56-3C83A9132F17}" destId="{202A60B0-C8A2-4DAA-B78B-74C0D355C503}" srcOrd="0" destOrd="0" presId="urn:microsoft.com/office/officeart/2005/8/layout/venn1"/>
    <dgm:cxn modelId="{720B01F0-6810-4807-88AC-8EF4AB103858}" srcId="{0C771692-41FB-42EA-8C64-71AC9EB4B3DC}" destId="{05518CC2-E80A-43F2-818D-6A2F98ADB852}" srcOrd="1" destOrd="0" parTransId="{A4471AF8-045C-4E2B-9766-A7A39A39C7D9}" sibTransId="{9AEB99F6-0D9C-4D44-8DC3-7F5C3329B784}"/>
    <dgm:cxn modelId="{E2BD373F-E352-4151-A609-7BE6D323818C}" type="presOf" srcId="{05518CC2-E80A-43F2-818D-6A2F98ADB852}" destId="{52A80555-1DD0-4560-8DCA-45F481712466}" srcOrd="0" destOrd="0" presId="urn:microsoft.com/office/officeart/2005/8/layout/venn1"/>
    <dgm:cxn modelId="{E21CD4A3-4A94-474D-BB69-ED2973FC4CD5}" type="presOf" srcId="{2C11BE24-0BFC-4DF3-9C6B-FB354EAC56A5}" destId="{5AD5C068-038E-438A-8887-8AEE20318582}" srcOrd="0" destOrd="0" presId="urn:microsoft.com/office/officeart/2005/8/layout/venn1"/>
    <dgm:cxn modelId="{8D35DD89-1197-4191-B4E7-27B5E3D07FE8}" type="presOf" srcId="{282CF0DC-2598-4C68-BD73-8DBBC12C07E3}" destId="{9E2CFF08-5CBB-41FD-AF3F-DB0D20758CA8}" srcOrd="0" destOrd="0" presId="urn:microsoft.com/office/officeart/2005/8/layout/venn1"/>
    <dgm:cxn modelId="{F3E7A0D0-332A-45B0-8186-A72EBB33E9C6}" type="presOf" srcId="{0C771692-41FB-42EA-8C64-71AC9EB4B3DC}" destId="{2E6E1CD6-81FE-488D-B812-CFA7245B9B80}" srcOrd="0" destOrd="0" presId="urn:microsoft.com/office/officeart/2005/8/layout/venn1"/>
    <dgm:cxn modelId="{175961E0-6B04-4186-8023-3B4B3F924459}" srcId="{0C771692-41FB-42EA-8C64-71AC9EB4B3DC}" destId="{C9807479-0961-4726-BE56-3C83A9132F17}" srcOrd="5" destOrd="0" parTransId="{E8B416BC-DA35-402C-A1F0-3FF467A5213D}" sibTransId="{52324F40-E7CC-446B-9EF6-54636C40FCFB}"/>
    <dgm:cxn modelId="{AEC66AC6-A61A-4C4A-9DAA-A46F6D08C27D}" type="presOf" srcId="{3F417081-44EA-4CD5-9A99-9DE70CA870CB}" destId="{D88C89C6-46F2-418B-85E9-6271A3FC69B9}" srcOrd="0" destOrd="0" presId="urn:microsoft.com/office/officeart/2005/8/layout/venn1"/>
    <dgm:cxn modelId="{E4D6D489-FD2B-4E56-B730-A9F37B5D3347}" srcId="{0C771692-41FB-42EA-8C64-71AC9EB4B3DC}" destId="{6ECA2A08-83DF-4108-9EBC-4BDC9C2AFD04}" srcOrd="4" destOrd="0" parTransId="{11B2834C-5E6E-4F88-8811-9485BA21B8BC}" sibTransId="{FE91A944-4F48-42CA-AF56-77194F35F717}"/>
    <dgm:cxn modelId="{667FDE3C-ECBC-4A74-900D-0A2CD7F8CB5E}" srcId="{0C771692-41FB-42EA-8C64-71AC9EB4B3DC}" destId="{3F417081-44EA-4CD5-9A99-9DE70CA870CB}" srcOrd="3" destOrd="0" parTransId="{DE0E2ADA-FD82-44DC-B5B5-8C91848BA78D}" sibTransId="{34B68E86-5597-414D-AA76-1F49E8C6C7BA}"/>
    <dgm:cxn modelId="{2F4989A2-6688-401D-91E6-A3A646FE157C}" type="presParOf" srcId="{2E6E1CD6-81FE-488D-B812-CFA7245B9B80}" destId="{1143B6C7-F1D6-4CB4-9C80-EFAFF8DA967C}" srcOrd="0" destOrd="0" presId="urn:microsoft.com/office/officeart/2005/8/layout/venn1"/>
    <dgm:cxn modelId="{3E134673-DD5A-4296-8CAC-8127152530CA}" type="presParOf" srcId="{2E6E1CD6-81FE-488D-B812-CFA7245B9B80}" destId="{5AD5C068-038E-438A-8887-8AEE20318582}" srcOrd="1" destOrd="0" presId="urn:microsoft.com/office/officeart/2005/8/layout/venn1"/>
    <dgm:cxn modelId="{2A9E8251-6C1D-4844-BD3E-80D8BDBA2F62}" type="presParOf" srcId="{2E6E1CD6-81FE-488D-B812-CFA7245B9B80}" destId="{C422E812-2719-476C-99DF-630C4750E146}" srcOrd="2" destOrd="0" presId="urn:microsoft.com/office/officeart/2005/8/layout/venn1"/>
    <dgm:cxn modelId="{AF76FA10-8F18-49B2-84F6-020A7AB7B6EC}" type="presParOf" srcId="{2E6E1CD6-81FE-488D-B812-CFA7245B9B80}" destId="{52A80555-1DD0-4560-8DCA-45F481712466}" srcOrd="3" destOrd="0" presId="urn:microsoft.com/office/officeart/2005/8/layout/venn1"/>
    <dgm:cxn modelId="{CF705026-C502-4D85-9621-F427DFD88CED}" type="presParOf" srcId="{2E6E1CD6-81FE-488D-B812-CFA7245B9B80}" destId="{D058BCA3-E1A8-4EA7-9D22-99AE4B8810B2}" srcOrd="4" destOrd="0" presId="urn:microsoft.com/office/officeart/2005/8/layout/venn1"/>
    <dgm:cxn modelId="{74DE2414-90BF-4045-B8C8-6E2911E5C05A}" type="presParOf" srcId="{2E6E1CD6-81FE-488D-B812-CFA7245B9B80}" destId="{9E2CFF08-5CBB-41FD-AF3F-DB0D20758CA8}" srcOrd="5" destOrd="0" presId="urn:microsoft.com/office/officeart/2005/8/layout/venn1"/>
    <dgm:cxn modelId="{72300851-60A3-4E48-8193-9804217483F1}" type="presParOf" srcId="{2E6E1CD6-81FE-488D-B812-CFA7245B9B80}" destId="{EAC1A67D-D8A3-404D-AB95-4CE4C85E9E24}" srcOrd="6" destOrd="0" presId="urn:microsoft.com/office/officeart/2005/8/layout/venn1"/>
    <dgm:cxn modelId="{682C8BCC-22FB-47F6-ABB0-683C6865B2C1}" type="presParOf" srcId="{2E6E1CD6-81FE-488D-B812-CFA7245B9B80}" destId="{D88C89C6-46F2-418B-85E9-6271A3FC69B9}" srcOrd="7" destOrd="0" presId="urn:microsoft.com/office/officeart/2005/8/layout/venn1"/>
    <dgm:cxn modelId="{B2B2518B-6BBC-4511-9D44-FAA407B8CD8A}" type="presParOf" srcId="{2E6E1CD6-81FE-488D-B812-CFA7245B9B80}" destId="{44E25185-A482-41AC-B01A-BBA3DB7BF587}" srcOrd="8" destOrd="0" presId="urn:microsoft.com/office/officeart/2005/8/layout/venn1"/>
    <dgm:cxn modelId="{CB57FF3F-6ABF-4EEB-81EF-1ABA1EBE0F82}" type="presParOf" srcId="{2E6E1CD6-81FE-488D-B812-CFA7245B9B80}" destId="{9B1B3935-09F2-4EC6-87FC-4F2D0D43A440}" srcOrd="9" destOrd="0" presId="urn:microsoft.com/office/officeart/2005/8/layout/venn1"/>
    <dgm:cxn modelId="{5B108E30-B3A9-4986-A353-A45687CAD816}" type="presParOf" srcId="{2E6E1CD6-81FE-488D-B812-CFA7245B9B80}" destId="{2EDF5150-EAC1-4594-8ED1-4E8DE83B3574}" srcOrd="10" destOrd="0" presId="urn:microsoft.com/office/officeart/2005/8/layout/venn1"/>
    <dgm:cxn modelId="{EE2865E1-80EA-4445-B033-729D39B78E81}" type="presParOf" srcId="{2E6E1CD6-81FE-488D-B812-CFA7245B9B80}" destId="{202A60B0-C8A2-4DAA-B78B-74C0D355C503}"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3B6C7-F1D6-4CB4-9C80-EFAFF8DA967C}">
      <dsp:nvSpPr>
        <dsp:cNvPr id="0" name=""/>
        <dsp:cNvSpPr/>
      </dsp:nvSpPr>
      <dsp:spPr>
        <a:xfrm>
          <a:off x="3620852" y="949499"/>
          <a:ext cx="1272048" cy="127204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D5C068-038E-438A-8887-8AEE20318582}">
      <dsp:nvSpPr>
        <dsp:cNvPr id="0" name=""/>
        <dsp:cNvSpPr/>
      </dsp:nvSpPr>
      <dsp:spPr>
        <a:xfrm>
          <a:off x="2982610" y="0"/>
          <a:ext cx="2548533" cy="866180"/>
        </a:xfrm>
        <a:prstGeom prst="roundRect">
          <a:avLst/>
        </a:prstGeom>
        <a:noFill/>
        <a:ln w="25400" cap="flat" cmpd="sng" algn="ctr">
          <a:noFill/>
          <a:prstDash val="solid"/>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002060"/>
              </a:solidFill>
            </a:rPr>
            <a:t>Уникальность</a:t>
          </a:r>
          <a:endParaRPr lang="ru-RU" sz="2000" kern="1200" dirty="0">
            <a:solidFill>
              <a:srgbClr val="002060"/>
            </a:solidFill>
          </a:endParaRPr>
        </a:p>
      </dsp:txBody>
      <dsp:txXfrm>
        <a:off x="3024893" y="42283"/>
        <a:ext cx="2463967" cy="781614"/>
      </dsp:txXfrm>
    </dsp:sp>
    <dsp:sp modelId="{C422E812-2719-476C-99DF-630C4750E146}">
      <dsp:nvSpPr>
        <dsp:cNvPr id="0" name=""/>
        <dsp:cNvSpPr/>
      </dsp:nvSpPr>
      <dsp:spPr>
        <a:xfrm>
          <a:off x="4033738" y="1187905"/>
          <a:ext cx="1272048" cy="127204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A80555-1DD0-4560-8DCA-45F481712466}">
      <dsp:nvSpPr>
        <dsp:cNvPr id="0" name=""/>
        <dsp:cNvSpPr/>
      </dsp:nvSpPr>
      <dsp:spPr>
        <a:xfrm>
          <a:off x="5191221" y="824934"/>
          <a:ext cx="1924666" cy="9486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002060"/>
              </a:solidFill>
            </a:rPr>
            <a:t>Удобство в работе</a:t>
          </a:r>
          <a:endParaRPr lang="ru-RU" sz="2000" kern="1200" dirty="0">
            <a:solidFill>
              <a:srgbClr val="002060"/>
            </a:solidFill>
          </a:endParaRPr>
        </a:p>
      </dsp:txBody>
      <dsp:txXfrm>
        <a:off x="5191221" y="824934"/>
        <a:ext cx="1924666" cy="948674"/>
      </dsp:txXfrm>
    </dsp:sp>
    <dsp:sp modelId="{D058BCA3-E1A8-4EA7-9D22-99AE4B8810B2}">
      <dsp:nvSpPr>
        <dsp:cNvPr id="0" name=""/>
        <dsp:cNvSpPr/>
      </dsp:nvSpPr>
      <dsp:spPr>
        <a:xfrm>
          <a:off x="4033738" y="1664717"/>
          <a:ext cx="1272048" cy="127204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2CFF08-5CBB-41FD-AF3F-DB0D20758CA8}">
      <dsp:nvSpPr>
        <dsp:cNvPr id="0" name=""/>
        <dsp:cNvSpPr/>
      </dsp:nvSpPr>
      <dsp:spPr>
        <a:xfrm>
          <a:off x="5557326" y="2199626"/>
          <a:ext cx="2672273" cy="1060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002060"/>
              </a:solidFill>
            </a:rPr>
            <a:t>Грамотность с </a:t>
          </a:r>
          <a:br>
            <a:rPr lang="ru-RU" sz="2000" kern="1200" dirty="0" smtClean="0">
              <a:solidFill>
                <a:srgbClr val="002060"/>
              </a:solidFill>
            </a:rPr>
          </a:br>
          <a:r>
            <a:rPr lang="ru-RU" sz="2000" kern="1200" dirty="0" smtClean="0">
              <a:solidFill>
                <a:srgbClr val="002060"/>
              </a:solidFill>
            </a:rPr>
            <a:t>точки зрения русского языка</a:t>
          </a:r>
          <a:endParaRPr lang="ru-RU" sz="1100" kern="1200" dirty="0">
            <a:solidFill>
              <a:srgbClr val="002060"/>
            </a:solidFill>
          </a:endParaRPr>
        </a:p>
      </dsp:txBody>
      <dsp:txXfrm>
        <a:off x="5557326" y="2199626"/>
        <a:ext cx="2672273" cy="1060040"/>
      </dsp:txXfrm>
    </dsp:sp>
    <dsp:sp modelId="{EAC1A67D-D8A3-404D-AB95-4CE4C85E9E24}">
      <dsp:nvSpPr>
        <dsp:cNvPr id="0" name=""/>
        <dsp:cNvSpPr/>
      </dsp:nvSpPr>
      <dsp:spPr>
        <a:xfrm>
          <a:off x="3620852" y="1903535"/>
          <a:ext cx="1272048" cy="127204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8C89C6-46F2-418B-85E9-6271A3FC69B9}">
      <dsp:nvSpPr>
        <dsp:cNvPr id="0" name=""/>
        <dsp:cNvSpPr/>
      </dsp:nvSpPr>
      <dsp:spPr>
        <a:xfrm>
          <a:off x="2982610" y="3258490"/>
          <a:ext cx="2548533" cy="8661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002060"/>
              </a:solidFill>
            </a:rPr>
            <a:t>Отсутствие лишней информации и пустых страниц</a:t>
          </a:r>
          <a:endParaRPr lang="ru-RU" sz="2000" kern="1200" dirty="0">
            <a:solidFill>
              <a:srgbClr val="002060"/>
            </a:solidFill>
          </a:endParaRPr>
        </a:p>
      </dsp:txBody>
      <dsp:txXfrm>
        <a:off x="2982610" y="3258490"/>
        <a:ext cx="2548533" cy="866180"/>
      </dsp:txXfrm>
    </dsp:sp>
    <dsp:sp modelId="{44E25185-A482-41AC-B01A-BBA3DB7BF587}">
      <dsp:nvSpPr>
        <dsp:cNvPr id="0" name=""/>
        <dsp:cNvSpPr/>
      </dsp:nvSpPr>
      <dsp:spPr>
        <a:xfrm>
          <a:off x="3207966" y="1664717"/>
          <a:ext cx="1272048" cy="127204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B1B3935-09F2-4EC6-87FC-4F2D0D43A440}">
      <dsp:nvSpPr>
        <dsp:cNvPr id="0" name=""/>
        <dsp:cNvSpPr/>
      </dsp:nvSpPr>
      <dsp:spPr>
        <a:xfrm>
          <a:off x="658411" y="2180450"/>
          <a:ext cx="2362646" cy="1060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002060"/>
              </a:solidFill>
            </a:rPr>
            <a:t>Правильное оформление главной страницы</a:t>
          </a:r>
          <a:endParaRPr lang="ru-RU" sz="2000" kern="1200" dirty="0">
            <a:solidFill>
              <a:srgbClr val="002060"/>
            </a:solidFill>
          </a:endParaRPr>
        </a:p>
      </dsp:txBody>
      <dsp:txXfrm>
        <a:off x="658411" y="2180450"/>
        <a:ext cx="2362646" cy="1060040"/>
      </dsp:txXfrm>
    </dsp:sp>
    <dsp:sp modelId="{2EDF5150-EAC1-4594-8ED1-4E8DE83B3574}">
      <dsp:nvSpPr>
        <dsp:cNvPr id="0" name=""/>
        <dsp:cNvSpPr/>
      </dsp:nvSpPr>
      <dsp:spPr>
        <a:xfrm>
          <a:off x="3207966" y="1187905"/>
          <a:ext cx="1272048" cy="127204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2A60B0-C8A2-4DAA-B78B-74C0D355C503}">
      <dsp:nvSpPr>
        <dsp:cNvPr id="0" name=""/>
        <dsp:cNvSpPr/>
      </dsp:nvSpPr>
      <dsp:spPr>
        <a:xfrm>
          <a:off x="0" y="860466"/>
          <a:ext cx="3240581" cy="1060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solidFill>
                <a:srgbClr val="002060"/>
              </a:solidFill>
            </a:rPr>
            <a:t>Систематическое обновление информации </a:t>
          </a:r>
          <a:endParaRPr lang="ru-RU" sz="2000" kern="1200" dirty="0">
            <a:solidFill>
              <a:srgbClr val="002060"/>
            </a:solidFill>
          </a:endParaRPr>
        </a:p>
      </dsp:txBody>
      <dsp:txXfrm>
        <a:off x="0" y="860466"/>
        <a:ext cx="3240581" cy="10600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EF4C7-FA4B-46AD-B174-EDB9D56F976B}" type="datetimeFigureOut">
              <a:rPr lang="ru-RU" smtClean="0"/>
              <a:t>16.01.2018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13419-DD4D-4AA1-AA2A-2E51D57DDD78}" type="slidenum">
              <a:rPr lang="ru-RU" smtClean="0"/>
              <a:t>‹#›</a:t>
            </a:fld>
            <a:endParaRPr lang="ru-RU"/>
          </a:p>
        </p:txBody>
      </p:sp>
    </p:spTree>
    <p:extLst>
      <p:ext uri="{BB962C8B-B14F-4D97-AF65-F5344CB8AC3E}">
        <p14:creationId xmlns:p14="http://schemas.microsoft.com/office/powerpoint/2010/main" val="3329720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313419-DD4D-4AA1-AA2A-2E51D57DDD78}" type="slidenum">
              <a:rPr lang="ru-RU" smtClean="0"/>
              <a:t>3</a:t>
            </a:fld>
            <a:endParaRPr lang="ru-RU"/>
          </a:p>
        </p:txBody>
      </p:sp>
    </p:spTree>
    <p:extLst>
      <p:ext uri="{BB962C8B-B14F-4D97-AF65-F5344CB8AC3E}">
        <p14:creationId xmlns:p14="http://schemas.microsoft.com/office/powerpoint/2010/main" val="372626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16.01.2018</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16.01.2018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16.01.2018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16.01.2018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16.01.2018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16.01.2018</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16.01.2018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umi.ru/" TargetMode="External"/><Relationship Id="rId3" Type="http://schemas.openxmlformats.org/officeDocument/2006/relationships/hyperlink" Target="http://ru.jimdo.com/" TargetMode="External"/><Relationship Id="rId7" Type="http://schemas.openxmlformats.org/officeDocument/2006/relationships/hyperlink" Target="https://ukit.com/ru" TargetMode="External"/><Relationship Id="rId12" Type="http://schemas.microsoft.com/office/2007/relationships/hdphoto" Target="../media/hdphoto5.wdp"/><Relationship Id="rId2" Type="http://schemas.openxmlformats.org/officeDocument/2006/relationships/hyperlink" Target="http://www.wix.com/my-account/sites/" TargetMode="External"/><Relationship Id="rId1" Type="http://schemas.openxmlformats.org/officeDocument/2006/relationships/slideLayout" Target="../slideLayouts/slideLayout2.xml"/><Relationship Id="rId6" Type="http://schemas.openxmlformats.org/officeDocument/2006/relationships/hyperlink" Target="https://www.ucoz.ru/" TargetMode="External"/><Relationship Id="rId11" Type="http://schemas.openxmlformats.org/officeDocument/2006/relationships/image" Target="../media/image10.png"/><Relationship Id="rId5" Type="http://schemas.openxmlformats.org/officeDocument/2006/relationships/hyperlink" Target="https://www.a5.ru/" TargetMode="External"/><Relationship Id="rId10" Type="http://schemas.openxmlformats.org/officeDocument/2006/relationships/hyperlink" Target="http://cp.netfolio.ru/" TargetMode="External"/><Relationship Id="rId4" Type="http://schemas.openxmlformats.org/officeDocument/2006/relationships/hyperlink" Target="http://a2b2.ru/" TargetMode="External"/><Relationship Id="rId9" Type="http://schemas.openxmlformats.org/officeDocument/2006/relationships/hyperlink" Target="http://nethouse.ru/"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eagull0906.wixsite.com/mysite" TargetMode="External"/><Relationship Id="rId2" Type="http://schemas.openxmlformats.org/officeDocument/2006/relationships/hyperlink" Target="mailto:seagull0906@mail.ru"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55776" y="6165304"/>
            <a:ext cx="3816424" cy="457200"/>
          </a:xfrm>
        </p:spPr>
        <p:txBody>
          <a:bodyPr>
            <a:normAutofit/>
          </a:bodyPr>
          <a:lstStyle/>
          <a:p>
            <a:r>
              <a:rPr lang="ru-RU" cap="none" spc="0" dirty="0" smtClean="0">
                <a:solidFill>
                  <a:srgbClr val="002060"/>
                </a:solidFill>
                <a:latin typeface="Times New Roman" panose="02020603050405020304" pitchFamily="18" charset="0"/>
                <a:cs typeface="Times New Roman" panose="02020603050405020304" pitchFamily="18" charset="0"/>
              </a:rPr>
              <a:t>г.о.г. Бор, 2018 г.</a:t>
            </a:r>
            <a:endParaRPr lang="ru-RU" cap="none" spc="0" dirty="0">
              <a:solidFill>
                <a:srgbClr val="002060"/>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539552" y="3062209"/>
            <a:ext cx="6629400" cy="159329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r>
              <a:rPr lang="ru-RU" sz="2800" b="1" dirty="0" smtClean="0"/>
              <a:t>Рекомендации к созданию </a:t>
            </a:r>
            <a:r>
              <a:rPr lang="ru-RU" sz="2800" b="1" dirty="0" smtClean="0">
                <a:latin typeface="Book Antiqua" pitchFamily="18" charset="0"/>
              </a:rPr>
              <a:t>персонального</a:t>
            </a:r>
            <a:r>
              <a:rPr lang="ru-RU" sz="2800" b="1" dirty="0" smtClean="0"/>
              <a:t> сайта педагога</a:t>
            </a:r>
            <a:endParaRPr lang="ru-RU" sz="2800" b="1" dirty="0"/>
          </a:p>
        </p:txBody>
      </p:sp>
      <p:sp>
        <p:nvSpPr>
          <p:cNvPr id="5" name="Подзаголовок 2"/>
          <p:cNvSpPr txBox="1">
            <a:spLocks/>
          </p:cNvSpPr>
          <p:nvPr/>
        </p:nvSpPr>
        <p:spPr>
          <a:xfrm>
            <a:off x="395536" y="260648"/>
            <a:ext cx="8496944"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1800" kern="1200" cap="all" spc="30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ct val="50000"/>
              </a:spcBef>
            </a:pPr>
            <a:r>
              <a:rPr lang="ru-RU" altLang="ru-RU" spc="0" dirty="0">
                <a:solidFill>
                  <a:srgbClr val="002060"/>
                </a:solidFill>
                <a:latin typeface="+mj-lt"/>
                <a:cs typeface="Times New Roman" pitchFamily="18" charset="0"/>
              </a:rPr>
              <a:t>Муниципальное бюджетное дошкольное образовательное учреждение </a:t>
            </a:r>
            <a:r>
              <a:rPr lang="ru-RU" altLang="ru-RU" spc="0" dirty="0" smtClean="0">
                <a:solidFill>
                  <a:srgbClr val="002060"/>
                </a:solidFill>
                <a:latin typeface="+mj-lt"/>
                <a:cs typeface="Times New Roman" pitchFamily="18" charset="0"/>
              </a:rPr>
              <a:t>детский сад комбинированного вида </a:t>
            </a:r>
            <a:br>
              <a:rPr lang="ru-RU" altLang="ru-RU" spc="0" dirty="0" smtClean="0">
                <a:solidFill>
                  <a:srgbClr val="002060"/>
                </a:solidFill>
                <a:latin typeface="+mj-lt"/>
                <a:cs typeface="Times New Roman" pitchFamily="18" charset="0"/>
              </a:rPr>
            </a:br>
            <a:r>
              <a:rPr lang="ru-RU" altLang="ru-RU" spc="0" dirty="0" smtClean="0">
                <a:solidFill>
                  <a:srgbClr val="002060"/>
                </a:solidFill>
                <a:latin typeface="+mj-lt"/>
                <a:cs typeface="Times New Roman" pitchFamily="18" charset="0"/>
              </a:rPr>
              <a:t>№ 25 «ягодка»</a:t>
            </a:r>
            <a:endParaRPr lang="ru-RU" altLang="ru-RU" spc="0" dirty="0">
              <a:solidFill>
                <a:srgbClr val="002060"/>
              </a:solidFill>
              <a:latin typeface="+mj-lt"/>
              <a:cs typeface="Times New Roman" pitchFamily="18" charset="0"/>
            </a:endParaRPr>
          </a:p>
        </p:txBody>
      </p:sp>
      <p:sp>
        <p:nvSpPr>
          <p:cNvPr id="7" name="Подзаголовок 2"/>
          <p:cNvSpPr txBox="1">
            <a:spLocks/>
          </p:cNvSpPr>
          <p:nvPr/>
        </p:nvSpPr>
        <p:spPr>
          <a:xfrm>
            <a:off x="1259632" y="4655508"/>
            <a:ext cx="5652864"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Arial" pitchFamily="34" charset="0"/>
              <a:buNone/>
              <a:defRPr sz="1800" kern="1200" cap="all" spc="30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ru-RU" b="1" spc="0" dirty="0" smtClean="0">
                <a:solidFill>
                  <a:srgbClr val="002060"/>
                </a:solidFill>
                <a:latin typeface="+mj-lt"/>
                <a:cs typeface="Times New Roman" panose="02020603050405020304" pitchFamily="18" charset="0"/>
              </a:rPr>
              <a:t>Учитель-логопед Л.Г. Никошина</a:t>
            </a:r>
            <a:endParaRPr lang="ru-RU" b="1" spc="0" dirty="0">
              <a:solidFill>
                <a:srgbClr val="002060"/>
              </a:solidFill>
              <a:latin typeface="+mj-lt"/>
              <a:cs typeface="Times New Roman" panose="02020603050405020304" pitchFamily="18" charset="0"/>
            </a:endParaRPr>
          </a:p>
        </p:txBody>
      </p:sp>
      <p:sp>
        <p:nvSpPr>
          <p:cNvPr id="2" name="Прямоугольник 1"/>
          <p:cNvSpPr/>
          <p:nvPr/>
        </p:nvSpPr>
        <p:spPr>
          <a:xfrm>
            <a:off x="747634" y="1265342"/>
            <a:ext cx="6264696" cy="1584176"/>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Book Antiqua" pitchFamily="18" charset="0"/>
              </a:rPr>
              <a:t>Методическая мозаика для учителей-логопедов и учителей-дефектологов </a:t>
            </a:r>
            <a:r>
              <a:rPr lang="ru-RU" b="1" dirty="0" smtClean="0">
                <a:solidFill>
                  <a:srgbClr val="002060"/>
                </a:solidFill>
                <a:latin typeface="Book Antiqua" pitchFamily="18" charset="0"/>
              </a:rPr>
              <a:t/>
            </a:r>
            <a:br>
              <a:rPr lang="ru-RU" b="1" dirty="0" smtClean="0">
                <a:solidFill>
                  <a:srgbClr val="002060"/>
                </a:solidFill>
                <a:latin typeface="Book Antiqua" pitchFamily="18" charset="0"/>
              </a:rPr>
            </a:br>
            <a:r>
              <a:rPr lang="ru-RU" sz="2000" b="1" dirty="0" smtClean="0">
                <a:solidFill>
                  <a:srgbClr val="002060"/>
                </a:solidFill>
                <a:latin typeface="Book Antiqua" pitchFamily="18" charset="0"/>
              </a:rPr>
              <a:t>«</a:t>
            </a:r>
            <a:r>
              <a:rPr lang="ru-RU" sz="2000" b="1" dirty="0">
                <a:solidFill>
                  <a:srgbClr val="002060"/>
                </a:solidFill>
                <a:latin typeface="Book Antiqua" pitchFamily="18" charset="0"/>
              </a:rPr>
              <a:t>Профессиональное интернет-сообщество, как инновационная форма взаимодействия педагогов»</a:t>
            </a:r>
          </a:p>
        </p:txBody>
      </p:sp>
      <p:pic>
        <p:nvPicPr>
          <p:cNvPr id="11" name="Picture 2" descr="N:\Треб к сайту\Картинки по сайту\search-engine-optimis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748460" y="3044628"/>
            <a:ext cx="5035422" cy="148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4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Рекомендации к оформлению и содержанию сайта</a:t>
            </a:r>
          </a:p>
        </p:txBody>
      </p:sp>
      <p:sp>
        <p:nvSpPr>
          <p:cNvPr id="4" name="Объект 2"/>
          <p:cNvSpPr>
            <a:spLocks noGrp="1"/>
          </p:cNvSpPr>
          <p:nvPr>
            <p:ph idx="1"/>
          </p:nvPr>
        </p:nvSpPr>
        <p:spPr>
          <a:xfrm>
            <a:off x="323528" y="1700808"/>
            <a:ext cx="8424935" cy="4824536"/>
          </a:xfrm>
          <a:prstGeom prst="roundRect">
            <a:avLst/>
          </a:prstGeom>
        </p:spPr>
        <p:style>
          <a:lnRef idx="1">
            <a:schemeClr val="accent2"/>
          </a:lnRef>
          <a:fillRef idx="2">
            <a:schemeClr val="accent2"/>
          </a:fillRef>
          <a:effectRef idx="1">
            <a:schemeClr val="accent2"/>
          </a:effectRef>
          <a:fontRef idx="minor">
            <a:schemeClr val="dk1"/>
          </a:fontRef>
        </p:style>
        <p:txBody>
          <a:bodyPr>
            <a:noAutofit/>
          </a:bodyPr>
          <a:lstStyle/>
          <a:p>
            <a:pPr marL="114300" indent="0" algn="ctr">
              <a:buNone/>
            </a:pPr>
            <a:r>
              <a:rPr lang="ru-RU" b="1" dirty="0" smtClean="0">
                <a:solidFill>
                  <a:srgbClr val="002060"/>
                </a:solidFill>
              </a:rPr>
              <a:t>Рекомендации </a:t>
            </a:r>
            <a:r>
              <a:rPr lang="ru-RU" b="1" dirty="0">
                <a:solidFill>
                  <a:srgbClr val="002060"/>
                </a:solidFill>
              </a:rPr>
              <a:t>к  информационной архитектуре сайта:</a:t>
            </a:r>
          </a:p>
          <a:p>
            <a:pPr>
              <a:buClr>
                <a:srgbClr val="002060"/>
              </a:buClr>
            </a:pPr>
            <a:r>
              <a:rPr lang="ru-RU" dirty="0">
                <a:solidFill>
                  <a:srgbClr val="002060"/>
                </a:solidFill>
              </a:rPr>
              <a:t>Понятное меню, удобство навигации</a:t>
            </a:r>
          </a:p>
          <a:p>
            <a:pPr>
              <a:buClr>
                <a:srgbClr val="002060"/>
              </a:buClr>
            </a:pPr>
            <a:r>
              <a:rPr lang="ru-RU" dirty="0">
                <a:solidFill>
                  <a:srgbClr val="002060"/>
                </a:solidFill>
              </a:rPr>
              <a:t>Наличие интерактивных форм общения и обратной связи (форум, чат или блог; гостевая книга, отзывы посетителей; опросы для различных категорий участников образовательных отношений)</a:t>
            </a:r>
          </a:p>
          <a:p>
            <a:pPr>
              <a:buClr>
                <a:srgbClr val="002060"/>
              </a:buClr>
            </a:pPr>
            <a:r>
              <a:rPr lang="ru-RU" dirty="0">
                <a:solidFill>
                  <a:srgbClr val="002060"/>
                </a:solidFill>
              </a:rPr>
              <a:t>Тематическая организованность </a:t>
            </a:r>
            <a:r>
              <a:rPr lang="ru-RU" dirty="0" smtClean="0">
                <a:solidFill>
                  <a:srgbClr val="002060"/>
                </a:solidFill>
              </a:rPr>
              <a:t>информации</a:t>
            </a:r>
            <a:endParaRPr lang="ru-RU" dirty="0">
              <a:solidFill>
                <a:srgbClr val="002060"/>
              </a:solidFill>
            </a:endParaRPr>
          </a:p>
          <a:p>
            <a:pPr>
              <a:buClr>
                <a:srgbClr val="002060"/>
              </a:buClr>
            </a:pPr>
            <a:r>
              <a:rPr lang="ru-RU" dirty="0">
                <a:solidFill>
                  <a:srgbClr val="002060"/>
                </a:solidFill>
              </a:rPr>
              <a:t>Наличие новостной ленты</a:t>
            </a:r>
          </a:p>
          <a:p>
            <a:pPr>
              <a:buClr>
                <a:srgbClr val="002060"/>
              </a:buClr>
            </a:pPr>
            <a:r>
              <a:rPr lang="ru-RU" dirty="0">
                <a:solidFill>
                  <a:srgbClr val="002060"/>
                </a:solidFill>
              </a:rPr>
              <a:t>Наличие контактных </a:t>
            </a:r>
            <a:r>
              <a:rPr lang="ru-RU" dirty="0" smtClean="0">
                <a:solidFill>
                  <a:srgbClr val="002060"/>
                </a:solidFill>
              </a:rPr>
              <a:t>данных</a:t>
            </a:r>
          </a:p>
        </p:txBody>
      </p:sp>
    </p:spTree>
    <p:extLst>
      <p:ext uri="{BB962C8B-B14F-4D97-AF65-F5344CB8AC3E}">
        <p14:creationId xmlns:p14="http://schemas.microsoft.com/office/powerpoint/2010/main" val="2004646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Рекомендации к оформлению и содержанию сайта</a:t>
            </a:r>
          </a:p>
        </p:txBody>
      </p:sp>
      <p:sp>
        <p:nvSpPr>
          <p:cNvPr id="4" name="Объект 2"/>
          <p:cNvSpPr txBox="1">
            <a:spLocks/>
          </p:cNvSpPr>
          <p:nvPr/>
        </p:nvSpPr>
        <p:spPr>
          <a:xfrm>
            <a:off x="323527" y="1772816"/>
            <a:ext cx="8568953" cy="3384376"/>
          </a:xfrm>
          <a:prstGeom prst="round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ru-RU" b="1" dirty="0" smtClean="0">
                <a:solidFill>
                  <a:srgbClr val="002060"/>
                </a:solidFill>
              </a:rPr>
              <a:t>Рекомендации к  информационной насыщенности сайта:</a:t>
            </a:r>
          </a:p>
          <a:p>
            <a:pPr>
              <a:buClr>
                <a:srgbClr val="002060"/>
              </a:buClr>
            </a:pPr>
            <a:r>
              <a:rPr lang="ru-RU" dirty="0" smtClean="0">
                <a:solidFill>
                  <a:srgbClr val="002060"/>
                </a:solidFill>
              </a:rPr>
              <a:t>Разнообразие </a:t>
            </a:r>
            <a:r>
              <a:rPr lang="ru-RU" dirty="0">
                <a:solidFill>
                  <a:srgbClr val="002060"/>
                </a:solidFill>
              </a:rPr>
              <a:t>содержания</a:t>
            </a:r>
          </a:p>
          <a:p>
            <a:pPr>
              <a:buClr>
                <a:srgbClr val="002060"/>
              </a:buClr>
            </a:pPr>
            <a:r>
              <a:rPr lang="ru-RU" dirty="0" smtClean="0">
                <a:solidFill>
                  <a:srgbClr val="002060"/>
                </a:solidFill>
              </a:rPr>
              <a:t>Разнообразие </a:t>
            </a:r>
            <a:r>
              <a:rPr lang="ru-RU" dirty="0">
                <a:solidFill>
                  <a:srgbClr val="002060"/>
                </a:solidFill>
              </a:rPr>
              <a:t>групп пользователей</a:t>
            </a:r>
          </a:p>
          <a:p>
            <a:pPr>
              <a:buClr>
                <a:srgbClr val="002060"/>
              </a:buClr>
            </a:pPr>
            <a:r>
              <a:rPr lang="ru-RU" dirty="0" smtClean="0">
                <a:solidFill>
                  <a:srgbClr val="002060"/>
                </a:solidFill>
              </a:rPr>
              <a:t>Методическая грамотность</a:t>
            </a:r>
            <a:endParaRPr lang="ru-RU" dirty="0">
              <a:solidFill>
                <a:srgbClr val="002060"/>
              </a:solidFill>
            </a:endParaRPr>
          </a:p>
          <a:p>
            <a:pPr>
              <a:buClr>
                <a:srgbClr val="002060"/>
              </a:buClr>
            </a:pPr>
            <a:r>
              <a:rPr lang="ru-RU" dirty="0" smtClean="0">
                <a:solidFill>
                  <a:srgbClr val="002060"/>
                </a:solidFill>
              </a:rPr>
              <a:t>Новизна </a:t>
            </a:r>
            <a:r>
              <a:rPr lang="ru-RU" dirty="0">
                <a:solidFill>
                  <a:srgbClr val="002060"/>
                </a:solidFill>
              </a:rPr>
              <a:t>и оригинальность информации</a:t>
            </a:r>
          </a:p>
          <a:p>
            <a:pPr>
              <a:buClr>
                <a:srgbClr val="002060"/>
              </a:buClr>
            </a:pPr>
            <a:r>
              <a:rPr lang="ru-RU" dirty="0" smtClean="0">
                <a:solidFill>
                  <a:srgbClr val="002060"/>
                </a:solidFill>
              </a:rPr>
              <a:t>Языковая </a:t>
            </a:r>
            <a:r>
              <a:rPr lang="ru-RU" dirty="0">
                <a:solidFill>
                  <a:srgbClr val="002060"/>
                </a:solidFill>
              </a:rPr>
              <a:t>культура</a:t>
            </a:r>
          </a:p>
          <a:p>
            <a:pPr marL="114300" indent="0">
              <a:buClr>
                <a:srgbClr val="002060"/>
              </a:buClr>
              <a:buNone/>
            </a:pPr>
            <a:endParaRPr lang="ru-RU" dirty="0" smtClean="0">
              <a:solidFill>
                <a:srgbClr val="002060"/>
              </a:solidFill>
            </a:endParaRPr>
          </a:p>
          <a:p>
            <a:pPr marL="114300" indent="0">
              <a:buFont typeface="Arial" pitchFamily="34" charset="0"/>
              <a:buNone/>
            </a:pPr>
            <a:endParaRPr lang="ru-RU" dirty="0" smtClean="0">
              <a:solidFill>
                <a:srgbClr val="002060"/>
              </a:solidFill>
            </a:endParaRPr>
          </a:p>
          <a:p>
            <a:pPr marL="114300" indent="0">
              <a:buFont typeface="Arial" pitchFamily="34" charset="0"/>
              <a:buNone/>
            </a:pPr>
            <a:endParaRPr lang="ru-RU" dirty="0" smtClean="0">
              <a:solidFill>
                <a:srgbClr val="002060"/>
              </a:solidFill>
            </a:endParaRPr>
          </a:p>
          <a:p>
            <a:pPr marL="114300" indent="0">
              <a:buFont typeface="Arial" pitchFamily="34" charset="0"/>
              <a:buNone/>
            </a:pPr>
            <a:endParaRPr lang="ru-RU" dirty="0" smtClean="0">
              <a:solidFill>
                <a:srgbClr val="002060"/>
              </a:solidFill>
            </a:endParaRPr>
          </a:p>
          <a:p>
            <a:pPr marL="114300" indent="0">
              <a:buFont typeface="Arial" pitchFamily="34" charset="0"/>
              <a:buNone/>
            </a:pPr>
            <a:endParaRPr lang="ru-RU" dirty="0" smtClean="0">
              <a:solidFill>
                <a:srgbClr val="002060"/>
              </a:solidFill>
            </a:endParaRPr>
          </a:p>
          <a:p>
            <a:pPr marL="114300" indent="0">
              <a:buFont typeface="Arial" pitchFamily="34" charset="0"/>
              <a:buNone/>
            </a:pPr>
            <a:endParaRPr lang="ru-RU" dirty="0" smtClean="0"/>
          </a:p>
          <a:p>
            <a:pPr marL="114300" indent="0">
              <a:buFont typeface="Arial" pitchFamily="34" charset="0"/>
              <a:buNone/>
            </a:pPr>
            <a:endParaRPr lang="ru-RU" b="1" dirty="0" smtClean="0"/>
          </a:p>
        </p:txBody>
      </p:sp>
      <p:pic>
        <p:nvPicPr>
          <p:cNvPr id="1026" name="Picture 2" descr="N:\Треб к сайту\Картинки по сайту\58c342cd6e0fc8fae9dfc480607f56ec.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52" b="100000" l="0" r="100000"/>
                    </a14:imgEffect>
                  </a14:imgLayer>
                </a14:imgProps>
              </a:ext>
              <a:ext uri="{28A0092B-C50C-407E-A947-70E740481C1C}">
                <a14:useLocalDpi xmlns:a14="http://schemas.microsoft.com/office/drawing/2010/main" val="0"/>
              </a:ext>
            </a:extLst>
          </a:blip>
          <a:srcRect/>
          <a:stretch>
            <a:fillRect/>
          </a:stretch>
        </p:blipFill>
        <p:spPr bwMode="auto">
          <a:xfrm>
            <a:off x="3059832" y="4935418"/>
            <a:ext cx="2890292" cy="184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1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t>рекомендации </a:t>
            </a:r>
            <a:r>
              <a:rPr lang="ru-RU" sz="2800" b="1" dirty="0" smtClean="0"/>
              <a:t>к Содержанию </a:t>
            </a:r>
            <a:r>
              <a:rPr lang="ru-RU" sz="2800" b="1" dirty="0"/>
              <a:t>и </a:t>
            </a:r>
            <a:r>
              <a:rPr lang="ru-RU" sz="2800" b="1" dirty="0" smtClean="0"/>
              <a:t>оформлению сайта педагога</a:t>
            </a:r>
            <a:endParaRPr lang="ru-RU" sz="2800" dirty="0"/>
          </a:p>
        </p:txBody>
      </p:sp>
      <p:sp>
        <p:nvSpPr>
          <p:cNvPr id="3" name="Объект 2"/>
          <p:cNvSpPr>
            <a:spLocks noGrp="1"/>
          </p:cNvSpPr>
          <p:nvPr>
            <p:ph idx="1"/>
          </p:nvPr>
        </p:nvSpPr>
        <p:spPr>
          <a:xfrm>
            <a:off x="323528" y="1628800"/>
            <a:ext cx="8424936" cy="5112568"/>
          </a:xfrm>
          <a:prstGeom prst="roundRect">
            <a:avLst/>
          </a:prstGeom>
          <a:solidFill>
            <a:srgbClr val="C6EAFE"/>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Clr>
                <a:srgbClr val="002060"/>
              </a:buClr>
            </a:pPr>
            <a:r>
              <a:rPr lang="ru-RU" dirty="0" smtClean="0">
                <a:solidFill>
                  <a:srgbClr val="002060"/>
                </a:solidFill>
              </a:rPr>
              <a:t>Структура </a:t>
            </a:r>
            <a:r>
              <a:rPr lang="ru-RU" dirty="0">
                <a:solidFill>
                  <a:srgbClr val="002060"/>
                </a:solidFill>
              </a:rPr>
              <a:t>сайта должна быть понятной, не содержать логических противоречий,  позволять  посетителю  сайта  легко  найти  всю опубликованную информацию</a:t>
            </a:r>
          </a:p>
          <a:p>
            <a:pPr>
              <a:buClr>
                <a:srgbClr val="002060"/>
              </a:buClr>
            </a:pPr>
            <a:r>
              <a:rPr lang="ru-RU" dirty="0" smtClean="0">
                <a:solidFill>
                  <a:srgbClr val="002060"/>
                </a:solidFill>
              </a:rPr>
              <a:t>Не </a:t>
            </a:r>
            <a:r>
              <a:rPr lang="ru-RU" dirty="0">
                <a:solidFill>
                  <a:srgbClr val="002060"/>
                </a:solidFill>
              </a:rPr>
              <a:t>увлекайтесь фотографиями. Они должны быть тщательно отобраны и оптимизированы (в первую очередь по размеру)</a:t>
            </a:r>
          </a:p>
          <a:p>
            <a:pPr>
              <a:buClr>
                <a:srgbClr val="002060"/>
              </a:buClr>
            </a:pPr>
            <a:r>
              <a:rPr lang="ru-RU" dirty="0" smtClean="0">
                <a:solidFill>
                  <a:srgbClr val="002060"/>
                </a:solidFill>
              </a:rPr>
              <a:t>Посмотрите </a:t>
            </a:r>
            <a:r>
              <a:rPr lang="ru-RU" dirty="0">
                <a:solidFill>
                  <a:srgbClr val="002060"/>
                </a:solidFill>
              </a:rPr>
              <a:t>на презентации, которые вы публикуете. Если они действительно необходимы, и их нельзя заменить текстовым документом или PDF, то хотя бы уменьшите их вес за счет оптимизации вставляемой в них графики</a:t>
            </a:r>
          </a:p>
          <a:p>
            <a:pPr>
              <a:buClr>
                <a:srgbClr val="002060"/>
              </a:buClr>
            </a:pPr>
            <a:r>
              <a:rPr lang="ru-RU" dirty="0" smtClean="0">
                <a:solidFill>
                  <a:srgbClr val="002060"/>
                </a:solidFill>
              </a:rPr>
              <a:t>Придерживайтесь </a:t>
            </a:r>
            <a:r>
              <a:rPr lang="ru-RU" dirty="0">
                <a:solidFill>
                  <a:srgbClr val="002060"/>
                </a:solidFill>
              </a:rPr>
              <a:t>одного стиля! Необходимо помнить, что единая цветовая гамма способствует полному и быстрому восприятию информации</a:t>
            </a:r>
          </a:p>
          <a:p>
            <a:pPr>
              <a:buClr>
                <a:srgbClr val="002060"/>
              </a:buClr>
            </a:pPr>
            <a:r>
              <a:rPr lang="ru-RU" dirty="0" smtClean="0">
                <a:solidFill>
                  <a:srgbClr val="002060"/>
                </a:solidFill>
              </a:rPr>
              <a:t>Количество </a:t>
            </a:r>
            <a:r>
              <a:rPr lang="ru-RU" dirty="0">
                <a:solidFill>
                  <a:srgbClr val="002060"/>
                </a:solidFill>
              </a:rPr>
              <a:t>основных используемых цветов не должно быть более трех</a:t>
            </a:r>
          </a:p>
          <a:p>
            <a:pPr>
              <a:buClr>
                <a:srgbClr val="002060"/>
              </a:buClr>
            </a:pPr>
            <a:r>
              <a:rPr lang="ru-RU" dirty="0" smtClean="0">
                <a:solidFill>
                  <a:srgbClr val="002060"/>
                </a:solidFill>
              </a:rPr>
              <a:t>Используйте </a:t>
            </a:r>
            <a:r>
              <a:rPr lang="ru-RU" dirty="0">
                <a:solidFill>
                  <a:srgbClr val="002060"/>
                </a:solidFill>
              </a:rPr>
              <a:t>спокойные для восприятия </a:t>
            </a:r>
            <a:r>
              <a:rPr lang="ru-RU" dirty="0" smtClean="0">
                <a:solidFill>
                  <a:srgbClr val="002060"/>
                </a:solidFill>
              </a:rPr>
              <a:t>цвета</a:t>
            </a:r>
          </a:p>
          <a:p>
            <a:pPr>
              <a:buClr>
                <a:srgbClr val="002060"/>
              </a:buClr>
            </a:pPr>
            <a:r>
              <a:rPr lang="ru-RU" dirty="0">
                <a:solidFill>
                  <a:srgbClr val="002060"/>
                </a:solidFill>
              </a:rPr>
              <a:t>Большое количество разных шрифтов разного цвета отвлекает от содержания. Размер шрифта должен быть достаточным для комфортного чтения, не более того</a:t>
            </a:r>
          </a:p>
          <a:p>
            <a:pPr>
              <a:buClr>
                <a:srgbClr val="002060"/>
              </a:buClr>
            </a:pPr>
            <a:r>
              <a:rPr lang="ru-RU" dirty="0">
                <a:solidFill>
                  <a:srgbClr val="002060"/>
                </a:solidFill>
              </a:rPr>
              <a:t>Не следует злоупотреблять выделением полужирным и курсивным начертанием (желательно не чаще одного-двух раз на странице</a:t>
            </a:r>
            <a:r>
              <a:rPr lang="ru-RU"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val="807860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t>рекомендации к Содержанию и оформлению сайта педагога</a:t>
            </a:r>
            <a:endParaRPr lang="ru-RU" sz="2800" dirty="0"/>
          </a:p>
        </p:txBody>
      </p:sp>
      <p:sp>
        <p:nvSpPr>
          <p:cNvPr id="3" name="Объект 2"/>
          <p:cNvSpPr>
            <a:spLocks noGrp="1"/>
          </p:cNvSpPr>
          <p:nvPr>
            <p:ph idx="1"/>
          </p:nvPr>
        </p:nvSpPr>
        <p:spPr>
          <a:xfrm>
            <a:off x="467544" y="1412776"/>
            <a:ext cx="8229600" cy="5328592"/>
          </a:xfrm>
          <a:prstGeom prst="roundRect">
            <a:avLst/>
          </a:prstGeom>
          <a:solidFill>
            <a:srgbClr val="C6EAFE"/>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a:noAutofit/>
          </a:bodyPr>
          <a:lstStyle/>
          <a:p>
            <a:pPr>
              <a:buClr>
                <a:srgbClr val="002060"/>
              </a:buClr>
            </a:pPr>
            <a:r>
              <a:rPr lang="ru-RU" sz="1800" dirty="0" smtClean="0">
                <a:solidFill>
                  <a:srgbClr val="002060"/>
                </a:solidFill>
              </a:rPr>
              <a:t>Не </a:t>
            </a:r>
            <a:r>
              <a:rPr lang="ru-RU" sz="1800" dirty="0">
                <a:solidFill>
                  <a:srgbClr val="002060"/>
                </a:solidFill>
              </a:rPr>
              <a:t>следует лишний раз применять такие приемы, как подчеркивание или перечеркивание текста, т.к. подобные текстовые эффекты могут ассоциироваться у пользователей с гипертекстовой ссылкой</a:t>
            </a:r>
          </a:p>
          <a:p>
            <a:pPr>
              <a:buClr>
                <a:srgbClr val="002060"/>
              </a:buClr>
            </a:pPr>
            <a:r>
              <a:rPr lang="ru-RU" sz="1800" dirty="0" smtClean="0">
                <a:solidFill>
                  <a:srgbClr val="002060"/>
                </a:solidFill>
              </a:rPr>
              <a:t>Для </a:t>
            </a:r>
            <a:r>
              <a:rPr lang="ru-RU" sz="1800" dirty="0">
                <a:solidFill>
                  <a:srgbClr val="002060"/>
                </a:solidFill>
              </a:rPr>
              <a:t>лучшего восприятия текстовой информации все заголовки на страницах должны быть одинаковыми по размеру шрифта и иметь одинаковый цвет</a:t>
            </a:r>
          </a:p>
          <a:p>
            <a:pPr>
              <a:buClr>
                <a:srgbClr val="002060"/>
              </a:buClr>
            </a:pPr>
            <a:r>
              <a:rPr lang="ru-RU" sz="1800" dirty="0" smtClean="0">
                <a:solidFill>
                  <a:srgbClr val="002060"/>
                </a:solidFill>
              </a:rPr>
              <a:t>На </a:t>
            </a:r>
            <a:r>
              <a:rPr lang="ru-RU" sz="1800" dirty="0">
                <a:solidFill>
                  <a:srgbClr val="002060"/>
                </a:solidFill>
              </a:rPr>
              <a:t>каждой странице в верхней части должно быть указано название сайта  </a:t>
            </a:r>
          </a:p>
          <a:p>
            <a:pPr>
              <a:buClr>
                <a:srgbClr val="002060"/>
              </a:buClr>
            </a:pPr>
            <a:r>
              <a:rPr lang="ru-RU" sz="1800" dirty="0" smtClean="0">
                <a:solidFill>
                  <a:srgbClr val="002060"/>
                </a:solidFill>
              </a:rPr>
              <a:t>Проверяйте </a:t>
            </a:r>
            <a:r>
              <a:rPr lang="ru-RU" sz="1800" dirty="0">
                <a:solidFill>
                  <a:srgbClr val="002060"/>
                </a:solidFill>
              </a:rPr>
              <a:t>грамматику </a:t>
            </a:r>
          </a:p>
          <a:p>
            <a:pPr>
              <a:buClr>
                <a:srgbClr val="002060"/>
              </a:buClr>
            </a:pPr>
            <a:r>
              <a:rPr lang="ru-RU" sz="1800" dirty="0" smtClean="0">
                <a:solidFill>
                  <a:srgbClr val="002060"/>
                </a:solidFill>
              </a:rPr>
              <a:t>Не </a:t>
            </a:r>
            <a:r>
              <a:rPr lang="ru-RU" sz="1800" dirty="0">
                <a:solidFill>
                  <a:srgbClr val="002060"/>
                </a:solidFill>
              </a:rPr>
              <a:t>увлекайтесь необычными фонами - они часто затрудняют чтение текста</a:t>
            </a:r>
          </a:p>
          <a:p>
            <a:pPr>
              <a:buClr>
                <a:srgbClr val="002060"/>
              </a:buClr>
            </a:pPr>
            <a:r>
              <a:rPr lang="ru-RU" sz="1800" dirty="0" smtClean="0">
                <a:solidFill>
                  <a:srgbClr val="002060"/>
                </a:solidFill>
              </a:rPr>
              <a:t>Следите</a:t>
            </a:r>
            <a:r>
              <a:rPr lang="ru-RU" sz="1800" dirty="0">
                <a:solidFill>
                  <a:srgbClr val="002060"/>
                </a:solidFill>
              </a:rPr>
              <a:t>, чтобы не появлялась горизонтальная полоса прокрутки (т.е. страница с текстом шире разрешения экрана), такой текст трудно </a:t>
            </a:r>
            <a:r>
              <a:rPr lang="ru-RU" sz="1800" dirty="0" smtClean="0">
                <a:solidFill>
                  <a:srgbClr val="002060"/>
                </a:solidFill>
              </a:rPr>
              <a:t>читать</a:t>
            </a:r>
          </a:p>
          <a:p>
            <a:pPr>
              <a:buClr>
                <a:srgbClr val="002060"/>
              </a:buClr>
            </a:pPr>
            <a:r>
              <a:rPr lang="ru-RU" sz="1800" dirty="0">
                <a:solidFill>
                  <a:srgbClr val="002060"/>
                </a:solidFill>
              </a:rPr>
              <a:t>Словом, в оформлении сайта применимы те же принципы, что и для презентаций в </a:t>
            </a:r>
            <a:r>
              <a:rPr lang="ru-RU" sz="1800" dirty="0" err="1">
                <a:solidFill>
                  <a:srgbClr val="002060"/>
                </a:solidFill>
              </a:rPr>
              <a:t>Power</a:t>
            </a:r>
            <a:r>
              <a:rPr lang="ru-RU" sz="1800" dirty="0">
                <a:solidFill>
                  <a:srgbClr val="002060"/>
                </a:solidFill>
              </a:rPr>
              <a:t> </a:t>
            </a:r>
            <a:r>
              <a:rPr lang="ru-RU" sz="1800" dirty="0" err="1">
                <a:solidFill>
                  <a:srgbClr val="002060"/>
                </a:solidFill>
              </a:rPr>
              <a:t>Point</a:t>
            </a:r>
            <a:r>
              <a:rPr lang="ru-RU" sz="1800" dirty="0" smtClean="0">
                <a:solidFill>
                  <a:srgbClr val="002060"/>
                </a:solidFill>
              </a:rPr>
              <a:t>.</a:t>
            </a:r>
            <a:endParaRPr lang="ru-RU" sz="1800" dirty="0">
              <a:solidFill>
                <a:srgbClr val="002060"/>
              </a:solidFill>
            </a:endParaRPr>
          </a:p>
        </p:txBody>
      </p:sp>
    </p:spTree>
    <p:extLst>
      <p:ext uri="{BB962C8B-B14F-4D97-AF65-F5344CB8AC3E}">
        <p14:creationId xmlns:p14="http://schemas.microsoft.com/office/powerpoint/2010/main" val="1922057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t>рекомендации к Содержанию и оформлению сайта педагога</a:t>
            </a:r>
            <a:endParaRPr lang="ru-RU" sz="2800" dirty="0"/>
          </a:p>
        </p:txBody>
      </p:sp>
      <p:sp>
        <p:nvSpPr>
          <p:cNvPr id="3" name="Объект 2"/>
          <p:cNvSpPr>
            <a:spLocks noGrp="1"/>
          </p:cNvSpPr>
          <p:nvPr>
            <p:ph idx="1"/>
          </p:nvPr>
        </p:nvSpPr>
        <p:spPr>
          <a:xfrm>
            <a:off x="323528" y="1340768"/>
            <a:ext cx="8496944" cy="5400600"/>
          </a:xfrm>
          <a:prstGeom prst="roundRect">
            <a:avLst/>
          </a:prstGeom>
          <a:solidFill>
            <a:srgbClr val="C6EAFE"/>
          </a:solidFill>
          <a:ln>
            <a:solidFill>
              <a:schemeClr val="accent6">
                <a:lumMod val="50000"/>
              </a:schemeClr>
            </a:solidFill>
          </a:ln>
        </p:spPr>
        <p:txBody>
          <a:bodyPr lIns="25200" tIns="25200" rIns="25200" bIns="25200">
            <a:normAutofit fontScale="92500"/>
          </a:bodyPr>
          <a:lstStyle/>
          <a:p>
            <a:pPr marL="18000" indent="-18000" algn="just">
              <a:spcBef>
                <a:spcPts val="200"/>
              </a:spcBef>
              <a:buClr>
                <a:srgbClr val="002060"/>
              </a:buClr>
            </a:pPr>
            <a:r>
              <a:rPr lang="ru-RU" sz="1800" b="1" dirty="0" smtClean="0"/>
              <a:t>  </a:t>
            </a:r>
            <a:r>
              <a:rPr lang="ru-RU" sz="1800" b="1" u="sng" dirty="0" smtClean="0"/>
              <a:t>Не </a:t>
            </a:r>
            <a:r>
              <a:rPr lang="ru-RU" sz="1800" b="1" u="sng" dirty="0"/>
              <a:t>рекомендуется </a:t>
            </a:r>
            <a:r>
              <a:rPr lang="ru-RU" sz="1800" b="1" u="sng" dirty="0" smtClean="0"/>
              <a:t>использование</a:t>
            </a:r>
            <a:r>
              <a:rPr lang="ru-RU" sz="1800" b="1" dirty="0" smtClean="0"/>
              <a:t> </a:t>
            </a:r>
            <a:r>
              <a:rPr lang="ru-RU" sz="1800" dirty="0" smtClean="0"/>
              <a:t>лишней анимации, </a:t>
            </a:r>
            <a:r>
              <a:rPr lang="ru-RU" sz="1800" dirty="0"/>
              <a:t>которые могут затруднить просмотр сайта. Это может быть неудачное сочетание цвета фона и текста, использование пестрого фона, </a:t>
            </a:r>
            <a:r>
              <a:rPr lang="ru-RU" sz="1800" dirty="0" smtClean="0"/>
              <a:t>"</a:t>
            </a:r>
            <a:r>
              <a:rPr lang="ru-RU" sz="1800" dirty="0"/>
              <a:t>Вращающиеся ссылки меню”, "Переливающиеся ссылки”, "Летающий </a:t>
            </a:r>
            <a:r>
              <a:rPr lang="ru-RU" sz="1800" dirty="0" smtClean="0"/>
              <a:t>текст. Использование </a:t>
            </a:r>
            <a:r>
              <a:rPr lang="ru-RU" sz="1800" dirty="0"/>
              <a:t>анимации </a:t>
            </a:r>
            <a:r>
              <a:rPr lang="ru-RU" sz="1800" dirty="0" smtClean="0"/>
              <a:t>на </a:t>
            </a:r>
            <a:r>
              <a:rPr lang="ru-RU" sz="1800" dirty="0"/>
              <a:t>сайте уместно только в тех случаях</a:t>
            </a:r>
            <a:r>
              <a:rPr lang="ru-RU" sz="1800" dirty="0" smtClean="0"/>
              <a:t>, когда </a:t>
            </a:r>
            <a:r>
              <a:rPr lang="ru-RU" sz="1800" dirty="0"/>
              <a:t>она, во-первых, используется для привлечения внимания к чему-либо; во-вторых, имеет образовательные цели. Анимация же «для украшения», размещенная, например, в углу каждой страницы сайта мешает сосредоточиться на чтении и осмыслении текста. Поэтому не стоит использовать анимацию в элементах дизайна сайта. </a:t>
            </a:r>
            <a:endParaRPr lang="ru-RU" sz="1800" dirty="0" smtClean="0"/>
          </a:p>
          <a:p>
            <a:pPr marL="180975" indent="-180975" algn="just">
              <a:buClr>
                <a:srgbClr val="002060"/>
              </a:buClr>
            </a:pPr>
            <a:r>
              <a:rPr lang="ru-RU" sz="1800" dirty="0" smtClean="0"/>
              <a:t>Отвлекает внимание и портит общее впечатление навязчивая реклама.</a:t>
            </a:r>
          </a:p>
          <a:p>
            <a:pPr marL="180975" indent="-180975" algn="just">
              <a:buClr>
                <a:srgbClr val="002060"/>
              </a:buClr>
            </a:pPr>
            <a:r>
              <a:rPr lang="ru-RU" sz="1800" b="1" dirty="0"/>
              <a:t>Итак,</a:t>
            </a:r>
            <a:r>
              <a:rPr lang="ru-RU" sz="1800" dirty="0"/>
              <a:t> при создании сайта основное внимание следует обращать на его </a:t>
            </a:r>
            <a:r>
              <a:rPr lang="ru-RU" sz="1800" b="1" dirty="0"/>
              <a:t>информационное наполнение</a:t>
            </a:r>
            <a:r>
              <a:rPr lang="ru-RU" sz="1800" dirty="0"/>
              <a:t>. Качество предоставляемой информации является решающим фактором, определяющим практическую ценность сайта. Грамотно написанный текст, сопровождаемый хорошими графическими и мультимедийными иллюстрациями – вот признаки качественного сайта.</a:t>
            </a:r>
          </a:p>
        </p:txBody>
      </p:sp>
    </p:spTree>
    <p:extLst>
      <p:ext uri="{BB962C8B-B14F-4D97-AF65-F5344CB8AC3E}">
        <p14:creationId xmlns:p14="http://schemas.microsoft.com/office/powerpoint/2010/main" val="106481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07719" y="103686"/>
            <a:ext cx="8928992" cy="6624736"/>
          </a:xfrm>
          <a:prstGeom prst="rect">
            <a:avLst/>
          </a:prstGeom>
          <a:solidFill>
            <a:srgbClr val="B8E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736" y="1556792"/>
            <a:ext cx="3147202" cy="3600400"/>
          </a:xfrm>
          <a:prstGeom prst="rect">
            <a:avLst/>
          </a:prstGeom>
        </p:spPr>
      </p:pic>
      <p:sp>
        <p:nvSpPr>
          <p:cNvPr id="5" name="Трапеция 4"/>
          <p:cNvSpPr/>
          <p:nvPr/>
        </p:nvSpPr>
        <p:spPr>
          <a:xfrm rot="6742045">
            <a:off x="6441463" y="3360612"/>
            <a:ext cx="1332095" cy="2167640"/>
          </a:xfrm>
          <a:prstGeom prst="trapezoid">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dirty="0">
                <a:solidFill>
                  <a:srgbClr val="002060"/>
                </a:solidFill>
              </a:rPr>
              <a:t>Выбор конструктора </a:t>
            </a:r>
            <a:r>
              <a:rPr lang="ru-RU" dirty="0" smtClean="0">
                <a:solidFill>
                  <a:srgbClr val="002060"/>
                </a:solidFill>
              </a:rPr>
              <a:t>сайта</a:t>
            </a:r>
            <a:endParaRPr lang="ru-RU" dirty="0">
              <a:solidFill>
                <a:srgbClr val="002060"/>
              </a:solidFill>
            </a:endParaRPr>
          </a:p>
        </p:txBody>
      </p:sp>
      <p:sp>
        <p:nvSpPr>
          <p:cNvPr id="6" name="Трапеция 5"/>
          <p:cNvSpPr/>
          <p:nvPr/>
        </p:nvSpPr>
        <p:spPr>
          <a:xfrm rot="9457771">
            <a:off x="4982400" y="4773930"/>
            <a:ext cx="1332095" cy="2007559"/>
          </a:xfrm>
          <a:prstGeom prst="trapezoid">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100000" t="100000"/>
            </a:path>
            <a:tileRect r="-100000" b="-100000"/>
          </a:gradFill>
          <a:ln>
            <a:solidFill>
              <a:srgbClr val="33FF8F"/>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ru-RU" dirty="0">
                <a:solidFill>
                  <a:srgbClr val="002060"/>
                </a:solidFill>
              </a:rPr>
              <a:t>Креатив</a:t>
            </a:r>
            <a:r>
              <a:rPr lang="ru-RU" dirty="0" smtClean="0">
                <a:solidFill>
                  <a:srgbClr val="002060"/>
                </a:solidFill>
              </a:rPr>
              <a:t>. Выбор дизайна сайта</a:t>
            </a:r>
            <a:endParaRPr lang="ru-RU" dirty="0">
              <a:solidFill>
                <a:srgbClr val="002060"/>
              </a:solidFill>
            </a:endParaRPr>
          </a:p>
        </p:txBody>
      </p:sp>
      <p:sp>
        <p:nvSpPr>
          <p:cNvPr id="7" name="Трапеция 6"/>
          <p:cNvSpPr/>
          <p:nvPr/>
        </p:nvSpPr>
        <p:spPr>
          <a:xfrm rot="4039379">
            <a:off x="6478814" y="1344462"/>
            <a:ext cx="1332095" cy="2167640"/>
          </a:xfrm>
          <a:prstGeom prst="trapezoid">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100000" t="100000"/>
            </a:path>
            <a:tileRect r="-100000" b="-100000"/>
          </a:gradFill>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sz="1600" dirty="0">
                <a:solidFill>
                  <a:srgbClr val="002060"/>
                </a:solidFill>
              </a:rPr>
              <a:t>Информационное наполнение сайта </a:t>
            </a:r>
          </a:p>
        </p:txBody>
      </p:sp>
      <p:sp>
        <p:nvSpPr>
          <p:cNvPr id="8" name="Трапеция 7"/>
          <p:cNvSpPr/>
          <p:nvPr/>
        </p:nvSpPr>
        <p:spPr>
          <a:xfrm rot="12203928">
            <a:off x="2893140" y="4672311"/>
            <a:ext cx="1332095" cy="2109358"/>
          </a:xfrm>
          <a:prstGeom prst="trapezoid">
            <a:avLst/>
          </a:prstGeom>
        </p:spPr>
        <p:style>
          <a:lnRef idx="1">
            <a:schemeClr val="accent1"/>
          </a:lnRef>
          <a:fillRef idx="2">
            <a:schemeClr val="accent1"/>
          </a:fillRef>
          <a:effectRef idx="1">
            <a:schemeClr val="accent1"/>
          </a:effectRef>
          <a:fontRef idx="minor">
            <a:schemeClr val="dk1"/>
          </a:fontRef>
        </p:style>
        <p:txBody>
          <a:bodyPr vert="vert" rtlCol="0" anchor="ctr"/>
          <a:lstStyle/>
          <a:p>
            <a:r>
              <a:rPr lang="ru-RU" dirty="0" smtClean="0">
                <a:solidFill>
                  <a:srgbClr val="002060"/>
                </a:solidFill>
              </a:rPr>
              <a:t>Тестирование</a:t>
            </a:r>
            <a:endParaRPr lang="ru-RU" dirty="0">
              <a:solidFill>
                <a:srgbClr val="002060"/>
              </a:solidFill>
            </a:endParaRPr>
          </a:p>
        </p:txBody>
      </p:sp>
      <p:sp>
        <p:nvSpPr>
          <p:cNvPr id="9" name="Трапеция 8"/>
          <p:cNvSpPr/>
          <p:nvPr/>
        </p:nvSpPr>
        <p:spPr>
          <a:xfrm rot="1345344">
            <a:off x="5019684" y="220486"/>
            <a:ext cx="1332095" cy="1865087"/>
          </a:xfrm>
          <a:prstGeom prst="trapezoid">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rgbClr val="FF8585"/>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ru-RU" dirty="0">
                <a:solidFill>
                  <a:srgbClr val="002060"/>
                </a:solidFill>
              </a:rPr>
              <a:t>Анализ и проектирование сайта</a:t>
            </a:r>
            <a:r>
              <a:rPr lang="ru-RU" dirty="0"/>
              <a:t>.</a:t>
            </a:r>
          </a:p>
        </p:txBody>
      </p:sp>
      <p:sp>
        <p:nvSpPr>
          <p:cNvPr id="10" name="Трапеция 9"/>
          <p:cNvSpPr/>
          <p:nvPr/>
        </p:nvSpPr>
        <p:spPr>
          <a:xfrm rot="14949768">
            <a:off x="1523219" y="3255363"/>
            <a:ext cx="1332095" cy="2167640"/>
          </a:xfrm>
          <a:prstGeom prst="trapezoid">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8100000" scaled="1"/>
            <a:tileRect/>
          </a:gradFill>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ru-RU" dirty="0" smtClean="0">
                <a:solidFill>
                  <a:srgbClr val="002060"/>
                </a:solidFill>
              </a:rPr>
              <a:t>Публикация сайта</a:t>
            </a:r>
            <a:endParaRPr lang="ru-RU" dirty="0">
              <a:solidFill>
                <a:srgbClr val="002060"/>
              </a:solidFill>
            </a:endParaRPr>
          </a:p>
        </p:txBody>
      </p:sp>
      <p:sp>
        <p:nvSpPr>
          <p:cNvPr id="11" name="Трапеция 10"/>
          <p:cNvSpPr/>
          <p:nvPr/>
        </p:nvSpPr>
        <p:spPr>
          <a:xfrm rot="17658281">
            <a:off x="1535262" y="1314453"/>
            <a:ext cx="1332095" cy="2167640"/>
          </a:xfrm>
          <a:prstGeom prst="trapezoid">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a:ln>
            <a:solidFill>
              <a:srgbClr val="B17ED8"/>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ru-RU" dirty="0" smtClean="0">
                <a:solidFill>
                  <a:srgbClr val="002060"/>
                </a:solidFill>
              </a:rPr>
              <a:t>Раскрутка сайта</a:t>
            </a:r>
            <a:endParaRPr lang="ru-RU" dirty="0">
              <a:solidFill>
                <a:srgbClr val="002060"/>
              </a:solidFill>
            </a:endParaRPr>
          </a:p>
        </p:txBody>
      </p:sp>
      <p:sp>
        <p:nvSpPr>
          <p:cNvPr id="12" name="Трапеция 11"/>
          <p:cNvSpPr/>
          <p:nvPr/>
        </p:nvSpPr>
        <p:spPr>
          <a:xfrm rot="20030497">
            <a:off x="2896395" y="149250"/>
            <a:ext cx="1332095" cy="2007559"/>
          </a:xfrm>
          <a:prstGeom prst="trapezoid">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8100000" scaled="1"/>
            <a:tileRect/>
          </a:gradFill>
          <a:ln>
            <a:solidFill>
              <a:srgbClr val="FF61D6"/>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ru-RU" dirty="0" smtClean="0">
                <a:solidFill>
                  <a:srgbClr val="002060"/>
                </a:solidFill>
              </a:rPr>
              <a:t>Поддержка</a:t>
            </a:r>
          </a:p>
          <a:p>
            <a:pPr algn="ctr"/>
            <a:r>
              <a:rPr lang="ru-RU" dirty="0" smtClean="0">
                <a:solidFill>
                  <a:srgbClr val="002060"/>
                </a:solidFill>
              </a:rPr>
              <a:t>Обновление сайта</a:t>
            </a:r>
            <a:endParaRPr lang="ru-RU" dirty="0">
              <a:solidFill>
                <a:srgbClr val="002060"/>
              </a:solidFill>
            </a:endParaRPr>
          </a:p>
        </p:txBody>
      </p:sp>
    </p:spTree>
    <p:extLst>
      <p:ext uri="{BB962C8B-B14F-4D97-AF65-F5344CB8AC3E}">
        <p14:creationId xmlns:p14="http://schemas.microsoft.com/office/powerpoint/2010/main" val="1554882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60672" cy="1039427"/>
          </a:xfrm>
        </p:spPr>
        <p:txBody>
          <a:bodyPr>
            <a:normAutofit fontScale="90000"/>
          </a:bodyPr>
          <a:lstStyle/>
          <a:p>
            <a:r>
              <a:rPr lang="ru-RU" dirty="0"/>
              <a:t>Этапы создания </a:t>
            </a:r>
            <a:r>
              <a:rPr lang="ru-RU" dirty="0" smtClean="0"/>
              <a:t>сайта</a:t>
            </a:r>
            <a:r>
              <a:rPr lang="ru-RU" dirty="0"/>
              <a:t/>
            </a:r>
            <a:br>
              <a:rPr lang="ru-RU" dirty="0"/>
            </a:br>
            <a:endParaRPr lang="ru-RU" dirty="0"/>
          </a:p>
        </p:txBody>
      </p:sp>
      <p:sp>
        <p:nvSpPr>
          <p:cNvPr id="3" name="Объект 2"/>
          <p:cNvSpPr>
            <a:spLocks noGrp="1"/>
          </p:cNvSpPr>
          <p:nvPr>
            <p:ph idx="1"/>
          </p:nvPr>
        </p:nvSpPr>
        <p:spPr>
          <a:xfrm>
            <a:off x="323528" y="1628800"/>
            <a:ext cx="8229600" cy="5040560"/>
          </a:xfrm>
          <a:prstGeom prst="roundRect">
            <a:avLst/>
          </a:prstGeom>
          <a:solidFill>
            <a:srgbClr val="C6EAFE"/>
          </a:solidFill>
          <a:ln>
            <a:solidFill>
              <a:schemeClr val="accent6">
                <a:lumMod val="50000"/>
              </a:schemeClr>
            </a:solidFill>
          </a:ln>
        </p:spPr>
        <p:txBody>
          <a:bodyPr>
            <a:noAutofit/>
          </a:bodyPr>
          <a:lstStyle/>
          <a:p>
            <a:pPr marL="114300" indent="0">
              <a:buNone/>
            </a:pPr>
            <a:r>
              <a:rPr lang="ru-RU" sz="1800" dirty="0" smtClean="0"/>
              <a:t>1. </a:t>
            </a:r>
            <a:r>
              <a:rPr lang="ru-RU" sz="1800" b="1" dirty="0" smtClean="0"/>
              <a:t>Анализ и проектирование сайта. </a:t>
            </a:r>
            <a:r>
              <a:rPr lang="ru-RU" sz="1800" dirty="0" smtClean="0"/>
              <a:t>Анализ аналогичных сайтов с выделением сильных и слабых их сторон. Сайт проектируется исходя из интересов предполагаемой аудитории.</a:t>
            </a:r>
          </a:p>
          <a:p>
            <a:pPr marL="114300" indent="0">
              <a:buNone/>
            </a:pPr>
            <a:r>
              <a:rPr lang="ru-RU" sz="1800" dirty="0" smtClean="0"/>
              <a:t>2. </a:t>
            </a:r>
            <a:r>
              <a:rPr lang="ru-RU" sz="1800" b="1" dirty="0" smtClean="0"/>
              <a:t>Информационное наполнение сайта </a:t>
            </a:r>
            <a:r>
              <a:rPr lang="ru-RU" sz="1800" dirty="0" smtClean="0"/>
              <a:t>(контент). Привлекает потенциальных пользователей. Информация должна быть интересна для целевой аудитории и качественно оформлена.</a:t>
            </a:r>
            <a:r>
              <a:rPr lang="ru-RU" sz="1800" b="1" dirty="0" smtClean="0"/>
              <a:t> </a:t>
            </a:r>
            <a:r>
              <a:rPr lang="ru-RU" sz="1800" dirty="0" smtClean="0"/>
              <a:t>Определить название разделов.</a:t>
            </a:r>
            <a:r>
              <a:rPr lang="ru-RU" sz="1800" b="1" dirty="0" smtClean="0"/>
              <a:t> </a:t>
            </a:r>
            <a:r>
              <a:rPr lang="ru-RU" sz="1800" dirty="0" smtClean="0"/>
              <a:t>Необходимо продумать содержание материалов по разделам. Содержание сайта тесно связано с его структурой. </a:t>
            </a:r>
          </a:p>
          <a:p>
            <a:pPr marL="114300" indent="0">
              <a:buNone/>
            </a:pPr>
            <a:r>
              <a:rPr lang="ru-RU" sz="1800" dirty="0" smtClean="0"/>
              <a:t>3. </a:t>
            </a:r>
            <a:r>
              <a:rPr lang="ru-RU" sz="1800" b="1" dirty="0" smtClean="0"/>
              <a:t>Выбор конструктора сайта. </a:t>
            </a:r>
            <a:r>
              <a:rPr lang="ru-RU" sz="1800" dirty="0" smtClean="0"/>
              <a:t>Можно воспользоваться бесплатным хостингом с конструктором сайтов, либо разместить сайт в платном хостинге.</a:t>
            </a:r>
          </a:p>
          <a:p>
            <a:pPr marL="114300" indent="0">
              <a:buNone/>
            </a:pPr>
            <a:r>
              <a:rPr lang="ru-RU" sz="1800" dirty="0" smtClean="0"/>
              <a:t>4. </a:t>
            </a:r>
            <a:r>
              <a:rPr lang="ru-RU" sz="1800" b="1" dirty="0" smtClean="0"/>
              <a:t>Креатив.</a:t>
            </a:r>
            <a:r>
              <a:rPr lang="ru-RU" sz="1800" dirty="0" smtClean="0"/>
              <a:t> Включает выбор дизайна, графических элементов, обработку графики и все, что с ней связано. Страницы оформляются в едином стиле.</a:t>
            </a:r>
          </a:p>
          <a:p>
            <a:pPr marL="114300" indent="0">
              <a:buNone/>
            </a:pPr>
            <a:endParaRPr lang="ru-RU" sz="1800" dirty="0"/>
          </a:p>
        </p:txBody>
      </p:sp>
    </p:spTree>
    <p:extLst>
      <p:ext uri="{BB962C8B-B14F-4D97-AF65-F5344CB8AC3E}">
        <p14:creationId xmlns:p14="http://schemas.microsoft.com/office/powerpoint/2010/main" val="1171704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Этапы создания сайта</a:t>
            </a:r>
          </a:p>
        </p:txBody>
      </p:sp>
      <p:sp>
        <p:nvSpPr>
          <p:cNvPr id="3" name="Объект 2"/>
          <p:cNvSpPr>
            <a:spLocks noGrp="1"/>
          </p:cNvSpPr>
          <p:nvPr>
            <p:ph idx="1"/>
          </p:nvPr>
        </p:nvSpPr>
        <p:spPr>
          <a:prstGeom prst="roundRect">
            <a:avLst/>
          </a:prstGeom>
          <a:solidFill>
            <a:srgbClr val="C6EAFE"/>
          </a:solidFill>
          <a:ln>
            <a:solidFill>
              <a:schemeClr val="accent6">
                <a:lumMod val="50000"/>
              </a:schemeClr>
            </a:solidFill>
          </a:ln>
        </p:spPr>
        <p:txBody>
          <a:bodyPr>
            <a:normAutofit fontScale="92500" lnSpcReduction="20000"/>
          </a:bodyPr>
          <a:lstStyle/>
          <a:p>
            <a:pPr marL="114300" indent="0">
              <a:buNone/>
            </a:pPr>
            <a:r>
              <a:rPr lang="ru-RU" dirty="0"/>
              <a:t>5. </a:t>
            </a:r>
            <a:r>
              <a:rPr lang="ru-RU" b="1" dirty="0"/>
              <a:t>Тестирование.</a:t>
            </a:r>
            <a:r>
              <a:rPr lang="ru-RU" dirty="0"/>
              <a:t> Проверяется удобство навигации, целостность данных, корректность ссылок и орфография:</a:t>
            </a:r>
          </a:p>
          <a:p>
            <a:pPr marL="114300" indent="0">
              <a:buNone/>
            </a:pPr>
            <a:r>
              <a:rPr lang="ru-RU" dirty="0"/>
              <a:t>1) альфа-версия – ошибки проверяют сами разработчики;</a:t>
            </a:r>
          </a:p>
          <a:p>
            <a:pPr marL="114300" indent="0">
              <a:buNone/>
            </a:pPr>
            <a:r>
              <a:rPr lang="ru-RU" dirty="0"/>
              <a:t>2) бета-версия – проверяют другие люди.</a:t>
            </a:r>
          </a:p>
          <a:p>
            <a:pPr marL="114300" indent="0">
              <a:buNone/>
            </a:pPr>
            <a:r>
              <a:rPr lang="ru-RU" dirty="0"/>
              <a:t>6. </a:t>
            </a:r>
            <a:r>
              <a:rPr lang="ru-RU" b="1" dirty="0"/>
              <a:t>Публикация. </a:t>
            </a:r>
            <a:r>
              <a:rPr lang="ru-RU" dirty="0"/>
              <a:t>Сайт размещается в Интернете. </a:t>
            </a:r>
          </a:p>
          <a:p>
            <a:pPr marL="114300" indent="0">
              <a:buNone/>
            </a:pPr>
            <a:r>
              <a:rPr lang="ru-RU" dirty="0"/>
              <a:t>7. </a:t>
            </a:r>
            <a:r>
              <a:rPr lang="ru-RU" b="1" dirty="0"/>
              <a:t>Раскрутка.</a:t>
            </a:r>
            <a:r>
              <a:rPr lang="ru-RU" dirty="0"/>
              <a:t> Рекламная компания по узнаванию сайта и повышению его посещаемости – регистрация сайта в поисковых системах, обмен ссылками </a:t>
            </a:r>
            <a:r>
              <a:rPr lang="ru-RU" dirty="0" smtClean="0"/>
              <a:t>и т. д</a:t>
            </a:r>
            <a:r>
              <a:rPr lang="ru-RU" dirty="0"/>
              <a:t>.</a:t>
            </a:r>
          </a:p>
          <a:p>
            <a:pPr marL="114300" indent="0">
              <a:buNone/>
            </a:pPr>
            <a:r>
              <a:rPr lang="ru-RU" dirty="0"/>
              <a:t>8. </a:t>
            </a:r>
            <a:r>
              <a:rPr lang="ru-RU" b="1" dirty="0"/>
              <a:t>Поддержка. </a:t>
            </a:r>
            <a:r>
              <a:rPr lang="ru-RU" dirty="0"/>
              <a:t>Постоянное обновление сайта. (не реже 1 раза в 2 недели).</a:t>
            </a:r>
          </a:p>
          <a:p>
            <a:pPr marL="114300" indent="0">
              <a:buNone/>
            </a:pPr>
            <a:endParaRPr lang="ru-RU" dirty="0"/>
          </a:p>
        </p:txBody>
      </p:sp>
    </p:spTree>
    <p:extLst>
      <p:ext uri="{BB962C8B-B14F-4D97-AF65-F5344CB8AC3E}">
        <p14:creationId xmlns:p14="http://schemas.microsoft.com/office/powerpoint/2010/main" val="50938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Рекомендуемые разделы сайта</a:t>
            </a:r>
            <a:endParaRPr lang="ru-RU" dirty="0"/>
          </a:p>
        </p:txBody>
      </p:sp>
      <p:sp>
        <p:nvSpPr>
          <p:cNvPr id="3" name="Объект 2"/>
          <p:cNvSpPr>
            <a:spLocks noGrp="1"/>
          </p:cNvSpPr>
          <p:nvPr>
            <p:ph idx="1"/>
          </p:nvPr>
        </p:nvSpPr>
        <p:spPr>
          <a:xfrm>
            <a:off x="467544" y="1556792"/>
            <a:ext cx="8229600" cy="4968552"/>
          </a:xfrm>
          <a:prstGeom prst="roundRect">
            <a:avLst/>
          </a:prstGeom>
          <a:solidFill>
            <a:srgbClr val="C6EAFE"/>
          </a:solidFill>
          <a:ln>
            <a:solidFill>
              <a:schemeClr val="accent6">
                <a:lumMod val="50000"/>
              </a:schemeClr>
            </a:solidFill>
          </a:ln>
        </p:spPr>
        <p:txBody>
          <a:bodyPr>
            <a:normAutofit fontScale="62500" lnSpcReduction="20000"/>
          </a:bodyPr>
          <a:lstStyle/>
          <a:p>
            <a:pPr>
              <a:buClr>
                <a:srgbClr val="002060"/>
              </a:buClr>
            </a:pPr>
            <a:r>
              <a:rPr lang="ru-RU" dirty="0" smtClean="0"/>
              <a:t>Анализ </a:t>
            </a:r>
            <a:r>
              <a:rPr lang="ru-RU" dirty="0"/>
              <a:t>многочисленных сайтов </a:t>
            </a:r>
            <a:r>
              <a:rPr lang="ru-RU" dirty="0" smtClean="0"/>
              <a:t>педагогов </a:t>
            </a:r>
            <a:r>
              <a:rPr lang="ru-RU" dirty="0"/>
              <a:t>показал, что наилучшим является следующий набор основных </a:t>
            </a:r>
            <a:r>
              <a:rPr lang="ru-RU" dirty="0" smtClean="0"/>
              <a:t>разделов сайта:</a:t>
            </a:r>
          </a:p>
          <a:p>
            <a:pPr>
              <a:buClr>
                <a:srgbClr val="002060"/>
              </a:buClr>
            </a:pPr>
            <a:r>
              <a:rPr lang="ru-RU" b="1" dirty="0" smtClean="0"/>
              <a:t>Главная страница</a:t>
            </a:r>
            <a:r>
              <a:rPr lang="ru-RU" dirty="0"/>
              <a:t> </a:t>
            </a:r>
            <a:r>
              <a:rPr lang="ru-RU" dirty="0" smtClean="0"/>
              <a:t>(содержит приветственное слово</a:t>
            </a:r>
            <a:r>
              <a:rPr lang="ru-RU" dirty="0"/>
              <a:t>, </a:t>
            </a:r>
            <a:r>
              <a:rPr lang="ru-RU" dirty="0" smtClean="0"/>
              <a:t>размещено </a:t>
            </a:r>
            <a:r>
              <a:rPr lang="ru-RU" dirty="0"/>
              <a:t>название сайта, рисунок, эмблема, </a:t>
            </a:r>
            <a:r>
              <a:rPr lang="ru-RU" dirty="0" smtClean="0"/>
              <a:t>девиз и пр.) </a:t>
            </a:r>
          </a:p>
          <a:p>
            <a:pPr>
              <a:buClr>
                <a:srgbClr val="002060"/>
              </a:buClr>
            </a:pPr>
            <a:r>
              <a:rPr lang="ru-RU" b="1" dirty="0" smtClean="0"/>
              <a:t>Карта сайта</a:t>
            </a:r>
            <a:r>
              <a:rPr lang="ru-RU" dirty="0" smtClean="0"/>
              <a:t> (это </a:t>
            </a:r>
            <a:r>
              <a:rPr lang="ru-RU" dirty="0"/>
              <a:t>полный каталог всех разделов сайта, с кратким описанием каждого </a:t>
            </a:r>
            <a:r>
              <a:rPr lang="ru-RU" dirty="0" smtClean="0"/>
              <a:t>раздела. Картой </a:t>
            </a:r>
            <a:r>
              <a:rPr lang="ru-RU" dirty="0"/>
              <a:t>удобно пользоваться для быстрого поиска интересующей информации и перехода по ссылкам</a:t>
            </a:r>
            <a:r>
              <a:rPr lang="ru-RU" dirty="0" smtClean="0"/>
              <a:t>.) </a:t>
            </a:r>
          </a:p>
          <a:p>
            <a:pPr>
              <a:buClr>
                <a:srgbClr val="002060"/>
              </a:buClr>
            </a:pPr>
            <a:r>
              <a:rPr lang="ru-RU" b="1" dirty="0" smtClean="0"/>
              <a:t>Визитка (портфолио)</a:t>
            </a:r>
            <a:r>
              <a:rPr lang="ru-RU" dirty="0"/>
              <a:t> </a:t>
            </a:r>
            <a:r>
              <a:rPr lang="ru-RU" dirty="0" smtClean="0"/>
              <a:t>(можно разместить фото</a:t>
            </a:r>
            <a:r>
              <a:rPr lang="ru-RU" dirty="0"/>
              <a:t>, </a:t>
            </a:r>
            <a:r>
              <a:rPr lang="ru-RU" dirty="0" smtClean="0"/>
              <a:t>информацию </a:t>
            </a:r>
            <a:r>
              <a:rPr lang="ru-RU" dirty="0"/>
              <a:t>о </a:t>
            </a:r>
            <a:r>
              <a:rPr lang="ru-RU" dirty="0" smtClean="0"/>
              <a:t>себе: где учился, что окончил, где работаете, категория, достижения, чем </a:t>
            </a:r>
            <a:r>
              <a:rPr lang="ru-RU" dirty="0"/>
              <a:t>увлекаешься и т.д. и т. д</a:t>
            </a:r>
            <a:r>
              <a:rPr lang="ru-RU" dirty="0" smtClean="0"/>
              <a:t>.) </a:t>
            </a:r>
          </a:p>
          <a:p>
            <a:pPr>
              <a:buClr>
                <a:srgbClr val="002060"/>
              </a:buClr>
            </a:pPr>
            <a:r>
              <a:rPr lang="ru-RU" b="1" dirty="0" smtClean="0"/>
              <a:t>Методическая копилка </a:t>
            </a:r>
            <a:r>
              <a:rPr lang="ru-RU" dirty="0" smtClean="0"/>
              <a:t>(помещаем материалы, которые хотим выставить, находки из интернета, личные разработки.)</a:t>
            </a:r>
          </a:p>
          <a:p>
            <a:pPr>
              <a:buClr>
                <a:srgbClr val="002060"/>
              </a:buClr>
            </a:pPr>
            <a:r>
              <a:rPr lang="ru-RU" b="1" dirty="0" smtClean="0"/>
              <a:t>Материалы для родителей </a:t>
            </a:r>
            <a:r>
              <a:rPr lang="ru-RU" dirty="0" smtClean="0"/>
              <a:t>(указываются часы приема, выставляются консультации, рекомендации для родителей и пр.) </a:t>
            </a:r>
          </a:p>
          <a:p>
            <a:pPr>
              <a:buClr>
                <a:srgbClr val="002060"/>
              </a:buClr>
            </a:pPr>
            <a:r>
              <a:rPr lang="ru-RU" b="1" dirty="0" smtClean="0"/>
              <a:t>Фотогалерея </a:t>
            </a:r>
            <a:r>
              <a:rPr lang="ru-RU" dirty="0" smtClean="0"/>
              <a:t>(содержит </a:t>
            </a:r>
            <a:r>
              <a:rPr lang="ru-RU" dirty="0"/>
              <a:t>коллекцию </a:t>
            </a:r>
            <a:r>
              <a:rPr lang="ru-RU" dirty="0" smtClean="0"/>
              <a:t>фотографий с </a:t>
            </a:r>
            <a:r>
              <a:rPr lang="ru-RU" dirty="0"/>
              <a:t>заголовками</a:t>
            </a:r>
            <a:r>
              <a:rPr lang="ru-RU" dirty="0" smtClean="0"/>
              <a:t>, это могут быть фотографии кабинета, воспитанников, каких-то интересных событий, мероприятий)</a:t>
            </a:r>
          </a:p>
          <a:p>
            <a:pPr>
              <a:buClr>
                <a:srgbClr val="002060"/>
              </a:buClr>
            </a:pPr>
            <a:r>
              <a:rPr lang="ru-RU" b="1" dirty="0" smtClean="0"/>
              <a:t>Новости </a:t>
            </a:r>
            <a:r>
              <a:rPr lang="ru-RU" dirty="0" smtClean="0"/>
              <a:t>(в этом разделе выкладывают новости и объявления, требует постоянного обновления.)</a:t>
            </a:r>
            <a:r>
              <a:rPr lang="ru-RU" b="1" dirty="0" smtClean="0"/>
              <a:t>  </a:t>
            </a:r>
          </a:p>
          <a:p>
            <a:pPr>
              <a:buClr>
                <a:srgbClr val="002060"/>
              </a:buClr>
            </a:pPr>
            <a:r>
              <a:rPr lang="ru-RU" b="1" dirty="0" smtClean="0"/>
              <a:t>Гостевая книга </a:t>
            </a:r>
            <a:r>
              <a:rPr lang="ru-RU" dirty="0" smtClean="0"/>
              <a:t>(необходима </a:t>
            </a:r>
            <a:r>
              <a:rPr lang="ru-RU" dirty="0"/>
              <a:t>для организации обратной связи с пользователями Интернет-ресурса. Важно отметить, что владелец сайта должен быстро реагировать на каждое сообщение </a:t>
            </a:r>
            <a:r>
              <a:rPr lang="ru-RU" dirty="0" smtClean="0"/>
              <a:t>пользователей.) </a:t>
            </a:r>
            <a:endParaRPr lang="ru-RU" dirty="0"/>
          </a:p>
        </p:txBody>
      </p:sp>
    </p:spTree>
    <p:extLst>
      <p:ext uri="{BB962C8B-B14F-4D97-AF65-F5344CB8AC3E}">
        <p14:creationId xmlns:p14="http://schemas.microsoft.com/office/powerpoint/2010/main" val="48314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628801"/>
            <a:ext cx="8424936" cy="3600400"/>
          </a:xfrm>
          <a:prstGeom prst="roundRect">
            <a:avLst/>
          </a:prstGeom>
          <a:solidFill>
            <a:srgbClr val="C6EAFE"/>
          </a:solid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buClr>
                <a:srgbClr val="002060"/>
              </a:buClr>
            </a:pPr>
            <a:r>
              <a:rPr lang="en-US" sz="1800" b="1" dirty="0" smtClean="0">
                <a:solidFill>
                  <a:srgbClr val="002060"/>
                </a:solidFill>
              </a:rPr>
              <a:t>Wix.com</a:t>
            </a:r>
            <a:r>
              <a:rPr lang="en-US" sz="1800" b="1" dirty="0" smtClean="0"/>
              <a:t> </a:t>
            </a:r>
            <a:r>
              <a:rPr lang="en-US" sz="1800" dirty="0"/>
              <a:t>(</a:t>
            </a:r>
            <a:r>
              <a:rPr lang="en-US" sz="1800" u="sng" dirty="0">
                <a:solidFill>
                  <a:srgbClr val="002060"/>
                </a:solidFill>
                <a:hlinkClick r:id="rId2"/>
              </a:rPr>
              <a:t>http://www.wix.com/my-account/sites/</a:t>
            </a:r>
            <a:r>
              <a:rPr lang="en-US" sz="1800" dirty="0"/>
              <a:t>) </a:t>
            </a:r>
          </a:p>
          <a:p>
            <a:pPr>
              <a:buClr>
                <a:srgbClr val="002060"/>
              </a:buClr>
            </a:pPr>
            <a:r>
              <a:rPr lang="en-US" sz="1800" b="1" dirty="0" err="1" smtClean="0">
                <a:solidFill>
                  <a:srgbClr val="002060"/>
                </a:solidFill>
              </a:rPr>
              <a:t>Jimdo</a:t>
            </a:r>
            <a:r>
              <a:rPr lang="en-US" sz="1800" b="1" dirty="0" smtClean="0"/>
              <a:t> </a:t>
            </a:r>
            <a:r>
              <a:rPr lang="en-US" sz="1800" dirty="0"/>
              <a:t>(</a:t>
            </a:r>
            <a:r>
              <a:rPr lang="en-US" sz="1800" u="sng" dirty="0">
                <a:hlinkClick r:id="rId3"/>
              </a:rPr>
              <a:t>http://ru.jimdo.com/</a:t>
            </a:r>
            <a:r>
              <a:rPr lang="en-US" sz="1800" dirty="0"/>
              <a:t>)</a:t>
            </a:r>
          </a:p>
          <a:p>
            <a:pPr>
              <a:buClr>
                <a:srgbClr val="002060"/>
              </a:buClr>
            </a:pPr>
            <a:r>
              <a:rPr lang="ru-RU" sz="1800" b="1" dirty="0" smtClean="0">
                <a:solidFill>
                  <a:srgbClr val="002060"/>
                </a:solidFill>
              </a:rPr>
              <a:t>А2Б2</a:t>
            </a:r>
            <a:r>
              <a:rPr lang="ru-RU" sz="1800" b="1" dirty="0" smtClean="0"/>
              <a:t> </a:t>
            </a:r>
            <a:r>
              <a:rPr lang="ru-RU" sz="1800" dirty="0"/>
              <a:t>(</a:t>
            </a:r>
            <a:r>
              <a:rPr lang="en-US" sz="1800" u="sng" dirty="0">
                <a:hlinkClick r:id="rId4"/>
              </a:rPr>
              <a:t>http://a2b2.ru</a:t>
            </a:r>
            <a:r>
              <a:rPr lang="en-US" sz="1800" u="sng" dirty="0" smtClean="0">
                <a:hlinkClick r:id="rId4"/>
              </a:rPr>
              <a:t>/</a:t>
            </a:r>
            <a:r>
              <a:rPr lang="en-US" sz="1800" dirty="0" smtClean="0"/>
              <a:t>)</a:t>
            </a:r>
            <a:endParaRPr lang="en-US" sz="1800" dirty="0"/>
          </a:p>
          <a:p>
            <a:pPr>
              <a:buClr>
                <a:srgbClr val="002060"/>
              </a:buClr>
            </a:pPr>
            <a:r>
              <a:rPr lang="en-US" sz="1800" b="1" dirty="0" smtClean="0">
                <a:solidFill>
                  <a:srgbClr val="002060"/>
                </a:solidFill>
              </a:rPr>
              <a:t>A5.ru</a:t>
            </a:r>
            <a:r>
              <a:rPr lang="en-US" sz="1800" b="1" dirty="0" smtClean="0"/>
              <a:t> </a:t>
            </a:r>
            <a:r>
              <a:rPr lang="ru-RU" sz="1800" dirty="0" smtClean="0"/>
              <a:t>(</a:t>
            </a:r>
            <a:r>
              <a:rPr lang="en-US" sz="1800" u="sng" dirty="0" smtClean="0">
                <a:hlinkClick r:id="rId5"/>
              </a:rPr>
              <a:t>https</a:t>
            </a:r>
            <a:r>
              <a:rPr lang="en-US" sz="1800" u="sng" dirty="0">
                <a:hlinkClick r:id="rId5"/>
              </a:rPr>
              <a:t>://www.a5.ru/ </a:t>
            </a:r>
            <a:r>
              <a:rPr lang="en-US" sz="1800" dirty="0" smtClean="0"/>
              <a:t>)</a:t>
            </a:r>
            <a:endParaRPr lang="en-US" sz="1800" dirty="0"/>
          </a:p>
          <a:p>
            <a:pPr>
              <a:buClr>
                <a:srgbClr val="002060"/>
              </a:buClr>
            </a:pPr>
            <a:r>
              <a:rPr lang="en-US" sz="1800" b="1" dirty="0" err="1" smtClean="0">
                <a:solidFill>
                  <a:srgbClr val="002060"/>
                </a:solidFill>
              </a:rPr>
              <a:t>uCoz</a:t>
            </a:r>
            <a:r>
              <a:rPr lang="en-US" sz="1800" b="1" dirty="0" smtClean="0"/>
              <a:t> </a:t>
            </a:r>
            <a:r>
              <a:rPr lang="en-US" sz="1800" dirty="0"/>
              <a:t>(</a:t>
            </a:r>
            <a:r>
              <a:rPr lang="en-US" sz="1800" u="sng" dirty="0">
                <a:hlinkClick r:id="rId6"/>
              </a:rPr>
              <a:t>https://www.ucoz.ru</a:t>
            </a:r>
            <a:r>
              <a:rPr lang="en-US" sz="1800" u="sng" dirty="0" smtClean="0">
                <a:hlinkClick r:id="rId6"/>
              </a:rPr>
              <a:t>/</a:t>
            </a:r>
            <a:r>
              <a:rPr lang="en-US" sz="1800" dirty="0" smtClean="0"/>
              <a:t>)</a:t>
            </a:r>
            <a:endParaRPr lang="en-US" sz="1800" dirty="0"/>
          </a:p>
          <a:p>
            <a:pPr>
              <a:buClr>
                <a:srgbClr val="002060"/>
              </a:buClr>
            </a:pPr>
            <a:r>
              <a:rPr lang="en-US" sz="1800" b="1" dirty="0" err="1" smtClean="0">
                <a:solidFill>
                  <a:srgbClr val="002060"/>
                </a:solidFill>
              </a:rPr>
              <a:t>uKit</a:t>
            </a:r>
            <a:r>
              <a:rPr lang="en-US" sz="1800" b="1" dirty="0" smtClean="0"/>
              <a:t>  </a:t>
            </a:r>
            <a:r>
              <a:rPr lang="en-US" sz="1800" dirty="0"/>
              <a:t>(</a:t>
            </a:r>
            <a:r>
              <a:rPr lang="en-US" sz="1800" u="sng" dirty="0">
                <a:hlinkClick r:id="rId7"/>
              </a:rPr>
              <a:t>https://</a:t>
            </a:r>
            <a:r>
              <a:rPr lang="en-US" sz="1800" u="sng" dirty="0" smtClean="0">
                <a:hlinkClick r:id="rId7"/>
              </a:rPr>
              <a:t>ukit.com/ru</a:t>
            </a:r>
            <a:r>
              <a:rPr lang="en-US" sz="1800" dirty="0" smtClean="0"/>
              <a:t>)</a:t>
            </a:r>
            <a:endParaRPr lang="ru-RU" sz="1800" dirty="0" smtClean="0"/>
          </a:p>
          <a:p>
            <a:pPr>
              <a:buClr>
                <a:srgbClr val="002060"/>
              </a:buClr>
            </a:pPr>
            <a:r>
              <a:rPr lang="en-US" sz="1800" b="1" dirty="0" smtClean="0">
                <a:solidFill>
                  <a:srgbClr val="002060"/>
                </a:solidFill>
              </a:rPr>
              <a:t>UMI.ru </a:t>
            </a:r>
            <a:r>
              <a:rPr lang="en-US" sz="1800" b="1" dirty="0">
                <a:solidFill>
                  <a:schemeClr val="bg1"/>
                </a:solidFill>
              </a:rPr>
              <a:t>(</a:t>
            </a:r>
            <a:r>
              <a:rPr lang="en-US" sz="1800" dirty="0">
                <a:hlinkClick r:id="rId8"/>
              </a:rPr>
              <a:t>http://</a:t>
            </a:r>
            <a:r>
              <a:rPr lang="en-US" sz="1800" dirty="0" smtClean="0">
                <a:hlinkClick r:id="rId8"/>
              </a:rPr>
              <a:t>umi.ru</a:t>
            </a:r>
            <a:r>
              <a:rPr lang="en-US" sz="1800" b="1" dirty="0" smtClean="0"/>
              <a:t>)</a:t>
            </a:r>
            <a:endParaRPr lang="en-US" sz="1800" dirty="0"/>
          </a:p>
          <a:p>
            <a:pPr>
              <a:buClr>
                <a:srgbClr val="002060"/>
              </a:buClr>
            </a:pPr>
            <a:r>
              <a:rPr lang="en-US" sz="1800" b="1" dirty="0" err="1" smtClean="0">
                <a:solidFill>
                  <a:srgbClr val="002060"/>
                </a:solidFill>
              </a:rPr>
              <a:t>Nethouse</a:t>
            </a:r>
            <a:r>
              <a:rPr lang="en-US" sz="1800" dirty="0" smtClean="0"/>
              <a:t> </a:t>
            </a:r>
            <a:r>
              <a:rPr lang="en-US" sz="1800" dirty="0"/>
              <a:t>(</a:t>
            </a:r>
            <a:r>
              <a:rPr lang="en-US" sz="1800" u="sng" dirty="0">
                <a:hlinkClick r:id="rId9"/>
              </a:rPr>
              <a:t>http://nethouse.ru</a:t>
            </a:r>
            <a:r>
              <a:rPr lang="en-US" sz="1800" u="sng" dirty="0" smtClean="0">
                <a:hlinkClick r:id="rId9"/>
              </a:rPr>
              <a:t>/</a:t>
            </a:r>
            <a:r>
              <a:rPr lang="en-US" sz="1800" dirty="0" smtClean="0"/>
              <a:t>)</a:t>
            </a:r>
            <a:r>
              <a:rPr lang="en-US" sz="1800" u="sng" dirty="0" smtClean="0"/>
              <a:t> </a:t>
            </a:r>
            <a:r>
              <a:rPr lang="en-US" sz="1800" dirty="0" smtClean="0"/>
              <a:t> </a:t>
            </a:r>
            <a:endParaRPr lang="ru-RU" sz="1800" dirty="0" smtClean="0"/>
          </a:p>
          <a:p>
            <a:pPr>
              <a:buClr>
                <a:srgbClr val="002060"/>
              </a:buClr>
            </a:pPr>
            <a:endParaRPr lang="ru-RU" sz="800" dirty="0"/>
          </a:p>
          <a:p>
            <a:pPr>
              <a:buClr>
                <a:srgbClr val="002060"/>
              </a:buClr>
            </a:pPr>
            <a:r>
              <a:rPr lang="ru-RU" sz="1800" b="1" dirty="0">
                <a:solidFill>
                  <a:srgbClr val="002060"/>
                </a:solidFill>
              </a:rPr>
              <a:t>NETFOLIO </a:t>
            </a:r>
            <a:r>
              <a:rPr lang="ru-RU" sz="1800" dirty="0">
                <a:solidFill>
                  <a:srgbClr val="002060"/>
                </a:solidFill>
              </a:rPr>
              <a:t>(</a:t>
            </a:r>
            <a:r>
              <a:rPr lang="ru-RU" sz="1800" u="sng" dirty="0">
                <a:solidFill>
                  <a:srgbClr val="002060"/>
                </a:solidFill>
                <a:hlinkClick r:id="rId10"/>
              </a:rPr>
              <a:t>http://cp.netfolio.ru</a:t>
            </a:r>
            <a:r>
              <a:rPr lang="ru-RU" sz="1800" dirty="0">
                <a:solidFill>
                  <a:srgbClr val="002060"/>
                </a:solidFill>
              </a:rPr>
              <a:t>)-конструктор профессионального портфолио педагога (200 рублей годовое обслуживание)</a:t>
            </a:r>
          </a:p>
          <a:p>
            <a:pPr>
              <a:buClr>
                <a:srgbClr val="002060"/>
              </a:buClr>
            </a:pPr>
            <a:endParaRPr lang="en-US" sz="1800" dirty="0"/>
          </a:p>
          <a:p>
            <a:endParaRPr lang="en-US" sz="1800" dirty="0"/>
          </a:p>
          <a:p>
            <a:pPr marL="114300" indent="0">
              <a:buNone/>
            </a:pPr>
            <a:endParaRPr lang="en-US" sz="1800" dirty="0" smtClean="0"/>
          </a:p>
          <a:p>
            <a:pPr marL="114300" indent="0">
              <a:buNone/>
            </a:pPr>
            <a:endParaRPr lang="ru-RU" sz="1800" dirty="0"/>
          </a:p>
        </p:txBody>
      </p:sp>
      <p:sp>
        <p:nvSpPr>
          <p:cNvPr id="5" name="Заголовок 4"/>
          <p:cNvSpPr>
            <a:spLocks noGrp="1"/>
          </p:cNvSpPr>
          <p:nvPr>
            <p:ph type="title"/>
          </p:nvPr>
        </p:nvSpPr>
        <p:spPr/>
        <p:txBody>
          <a:bodyPr>
            <a:normAutofit fontScale="90000"/>
          </a:bodyPr>
          <a:lstStyle/>
          <a:p>
            <a:r>
              <a:rPr lang="ru-RU" b="1" u="sng" dirty="0" smtClean="0"/>
              <a:t/>
            </a:r>
            <a:br>
              <a:rPr lang="ru-RU" b="1" u="sng" dirty="0" smtClean="0"/>
            </a:br>
            <a:r>
              <a:rPr lang="ru-RU" b="1" u="sng" dirty="0"/>
              <a:t/>
            </a:r>
            <a:br>
              <a:rPr lang="ru-RU" b="1" u="sng" dirty="0"/>
            </a:br>
            <a:r>
              <a:rPr lang="ru-RU" dirty="0" smtClean="0"/>
              <a:t>Обзор </a:t>
            </a:r>
            <a:r>
              <a:rPr lang="ru-RU" dirty="0"/>
              <a:t>бесплатных сервисов для </a:t>
            </a:r>
            <a:br>
              <a:rPr lang="ru-RU" dirty="0"/>
            </a:br>
            <a:r>
              <a:rPr lang="ru-RU" dirty="0"/>
              <a:t>создания сайтов </a:t>
            </a:r>
            <a:br>
              <a:rPr lang="ru-RU" dirty="0"/>
            </a:br>
            <a:r>
              <a:rPr lang="ru-RU" dirty="0" smtClean="0"/>
              <a:t/>
            </a:r>
            <a:br>
              <a:rPr lang="ru-RU" dirty="0" smtClean="0"/>
            </a:br>
            <a:endParaRPr lang="ru-RU" dirty="0"/>
          </a:p>
        </p:txBody>
      </p:sp>
      <p:pic>
        <p:nvPicPr>
          <p:cNvPr id="3074" name="Picture 2" descr="N:\Треб к сайту\Картинки по сайту\Рисунок3.pn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500" b="100000" l="0" r="100000">
                        <a14:backgroundMark x1="32333" y1="87500" x2="96667" y2="91000"/>
                        <a14:backgroundMark x1="30667" y1="82000" x2="99000" y2="75500"/>
                        <a14:backgroundMark x1="53667" y1="72500" x2="98000" y2="72000"/>
                      </a14:backgroundRemoval>
                    </a14:imgEffect>
                  </a14:imgLayer>
                </a14:imgProps>
              </a:ext>
              <a:ext uri="{28A0092B-C50C-407E-A947-70E740481C1C}">
                <a14:useLocalDpi xmlns:a14="http://schemas.microsoft.com/office/drawing/2010/main" val="0"/>
              </a:ext>
            </a:extLst>
          </a:blip>
          <a:srcRect/>
          <a:stretch>
            <a:fillRect/>
          </a:stretch>
        </p:blipFill>
        <p:spPr bwMode="auto">
          <a:xfrm>
            <a:off x="1907704" y="5263514"/>
            <a:ext cx="5040560" cy="159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12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Актуальность </a:t>
            </a:r>
            <a:r>
              <a:rPr lang="ru-RU" b="1" dirty="0"/>
              <a:t>наличия у педагога персонального сайта</a:t>
            </a:r>
            <a:r>
              <a:rPr lang="ru-RU" dirty="0"/>
              <a:t/>
            </a:r>
            <a:br>
              <a:rPr lang="ru-RU" dirty="0"/>
            </a:br>
            <a:endParaRPr lang="ru-RU" dirty="0"/>
          </a:p>
        </p:txBody>
      </p:sp>
      <p:sp>
        <p:nvSpPr>
          <p:cNvPr id="3" name="Объект 2"/>
          <p:cNvSpPr>
            <a:spLocks noGrp="1"/>
          </p:cNvSpPr>
          <p:nvPr>
            <p:ph idx="1"/>
          </p:nvPr>
        </p:nvSpPr>
        <p:spPr>
          <a:xfrm>
            <a:off x="611560" y="1500511"/>
            <a:ext cx="7920880" cy="5112568"/>
          </a:xfrm>
          <a:prstGeom prst="roundRect">
            <a:avLst/>
          </a:prstGeom>
          <a:solidFill>
            <a:srgbClr val="C6EAFE"/>
          </a:solidFill>
          <a:ln>
            <a:solidFill>
              <a:schemeClr val="accent6">
                <a:lumMod val="75000"/>
              </a:schemeClr>
            </a:solidFill>
          </a:ln>
        </p:spPr>
        <p:txBody>
          <a:bodyPr>
            <a:normAutofit fontScale="85000" lnSpcReduction="10000"/>
          </a:bodyPr>
          <a:lstStyle/>
          <a:p>
            <a:pPr marL="114300" indent="0">
              <a:buNone/>
            </a:pPr>
            <a:r>
              <a:rPr lang="ru-RU" dirty="0"/>
              <a:t>Современное образование с введением федеральных государственных образовательных стандартов даёт возможность каждому учителю проанализировать свою профессиональную деятельность и выявить, какие умения необходимо приобрести для успешной и продуктивной работы. Одним из таких умений является компьютерная грамотность педагога.   Создавать компьютерные презентации, сопровождающие учебный материал, искать информацию в сети Интернет сегодня умеет практически каждый. Но какой ресурс поможет объединить в единое пространство родителей, </a:t>
            </a:r>
            <a:r>
              <a:rPr lang="ru-RU" dirty="0" smtClean="0"/>
              <a:t/>
            </a:r>
            <a:br>
              <a:rPr lang="ru-RU" dirty="0" smtClean="0"/>
            </a:br>
            <a:r>
              <a:rPr lang="ru-RU" dirty="0" smtClean="0"/>
              <a:t>детей </a:t>
            </a:r>
            <a:r>
              <a:rPr lang="ru-RU" dirty="0"/>
              <a:t>и педагога, </a:t>
            </a:r>
            <a:r>
              <a:rPr lang="ru-RU" dirty="0" smtClean="0"/>
              <a:t>позволит им </a:t>
            </a:r>
            <a:r>
              <a:rPr lang="ru-RU" dirty="0"/>
              <a:t>взаимодействовать </a:t>
            </a:r>
            <a:r>
              <a:rPr lang="ru-RU" dirty="0" smtClean="0"/>
              <a:t/>
            </a:r>
            <a:br>
              <a:rPr lang="ru-RU" dirty="0" smtClean="0"/>
            </a:br>
            <a:r>
              <a:rPr lang="ru-RU" dirty="0" smtClean="0"/>
              <a:t>на </a:t>
            </a:r>
            <a:r>
              <a:rPr lang="ru-RU" dirty="0"/>
              <a:t>расстоянии, </a:t>
            </a:r>
            <a:r>
              <a:rPr lang="ru-RU" dirty="0" smtClean="0"/>
              <a:t>значительно </a:t>
            </a:r>
            <a:r>
              <a:rPr lang="ru-RU" dirty="0"/>
              <a:t>экономя время? </a:t>
            </a:r>
            <a:r>
              <a:rPr lang="ru-RU" dirty="0" smtClean="0"/>
              <a:t/>
            </a:r>
            <a:br>
              <a:rPr lang="ru-RU" dirty="0" smtClean="0"/>
            </a:br>
            <a:r>
              <a:rPr lang="ru-RU" dirty="0" smtClean="0"/>
              <a:t>Вывод </a:t>
            </a:r>
            <a:r>
              <a:rPr lang="ru-RU" dirty="0"/>
              <a:t>напрашивается сам </a:t>
            </a:r>
            <a:r>
              <a:rPr lang="ru-RU" dirty="0" smtClean="0"/>
              <a:t>собой–это </a:t>
            </a:r>
            <a:r>
              <a:rPr lang="ru-RU" dirty="0"/>
              <a:t>сайт, </a:t>
            </a:r>
            <a:endParaRPr lang="ru-RU" dirty="0" smtClean="0"/>
          </a:p>
          <a:p>
            <a:pPr marL="114300" indent="0">
              <a:buNone/>
            </a:pPr>
            <a:r>
              <a:rPr lang="ru-RU" dirty="0" smtClean="0"/>
              <a:t>персональный </a:t>
            </a:r>
            <a:r>
              <a:rPr lang="ru-RU" dirty="0"/>
              <a:t>сайт </a:t>
            </a:r>
            <a:r>
              <a:rPr lang="ru-RU" dirty="0" smtClean="0"/>
              <a:t>педагога.</a:t>
            </a:r>
            <a:endParaRPr lang="ru-RU" dirty="0"/>
          </a:p>
        </p:txBody>
      </p:sp>
      <p:pic>
        <p:nvPicPr>
          <p:cNvPr id="4" name="Picture 2" descr="G:\Треб к сайту\Картинки по сайту\1424101-yak-stvoriti-svij-sajt-bezkoshtovno-z-nulya---7-prostix-kroki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71" b="95610" l="10000" r="98710">
                        <a14:foregroundMark x1="53548" y1="83171" x2="46613" y2="83171"/>
                        <a14:foregroundMark x1="52097" y1="85854" x2="54194" y2="85366"/>
                        <a14:foregroundMark x1="47258" y1="88049" x2="49355" y2="86341"/>
                        <a14:foregroundMark x1="54677" y1="82195" x2="55323" y2="81707"/>
                      </a14:backgroundRemoval>
                    </a14:imgEffect>
                  </a14:imgLayer>
                </a14:imgProps>
              </a:ext>
              <a:ext uri="{28A0092B-C50C-407E-A947-70E740481C1C}">
                <a14:useLocalDpi xmlns:a14="http://schemas.microsoft.com/office/drawing/2010/main" val="0"/>
              </a:ext>
            </a:extLst>
          </a:blip>
          <a:srcRect l="33119" t="5875"/>
          <a:stretch/>
        </p:blipFill>
        <p:spPr bwMode="auto">
          <a:xfrm>
            <a:off x="7125977" y="4797152"/>
            <a:ext cx="1969613" cy="18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92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60672" cy="792088"/>
          </a:xfrm>
        </p:spPr>
        <p:txBody>
          <a:bodyPr>
            <a:normAutofit/>
          </a:bodyPr>
          <a:lstStyle/>
          <a:p>
            <a:r>
              <a:rPr lang="ru-RU" dirty="0"/>
              <a:t>Заключение</a:t>
            </a:r>
          </a:p>
        </p:txBody>
      </p:sp>
      <p:sp>
        <p:nvSpPr>
          <p:cNvPr id="3" name="Объект 2"/>
          <p:cNvSpPr>
            <a:spLocks noGrp="1"/>
          </p:cNvSpPr>
          <p:nvPr>
            <p:ph idx="1"/>
          </p:nvPr>
        </p:nvSpPr>
        <p:spPr>
          <a:xfrm>
            <a:off x="323528" y="1196752"/>
            <a:ext cx="8496944" cy="5472608"/>
          </a:xfrm>
          <a:prstGeom prst="roundRect">
            <a:avLst/>
          </a:prstGeom>
        </p:spPr>
        <p:style>
          <a:lnRef idx="1">
            <a:schemeClr val="accent1"/>
          </a:lnRef>
          <a:fillRef idx="2">
            <a:schemeClr val="accent1"/>
          </a:fillRef>
          <a:effectRef idx="1">
            <a:schemeClr val="accent1"/>
          </a:effectRef>
          <a:fontRef idx="minor">
            <a:schemeClr val="dk1"/>
          </a:fontRef>
        </p:style>
        <p:txBody>
          <a:bodyPr>
            <a:noAutofit/>
          </a:bodyPr>
          <a:lstStyle/>
          <a:p>
            <a:pPr marL="114300" indent="0">
              <a:buNone/>
            </a:pPr>
            <a:r>
              <a:rPr lang="ru-RU" sz="1800" dirty="0">
                <a:solidFill>
                  <a:srgbClr val="002060"/>
                </a:solidFill>
              </a:rPr>
              <a:t>Таким образом, </a:t>
            </a:r>
            <a:r>
              <a:rPr lang="ru-RU" sz="1800" dirty="0" smtClean="0">
                <a:solidFill>
                  <a:srgbClr val="002060"/>
                </a:solidFill>
              </a:rPr>
              <a:t>персональный </a:t>
            </a:r>
            <a:r>
              <a:rPr lang="ru-RU" sz="1800" dirty="0">
                <a:solidFill>
                  <a:srgbClr val="002060"/>
                </a:solidFill>
              </a:rPr>
              <a:t>сайт позволяет сделать шаг на пути к созданию «открытой» модели образования, способствует повышению качества образовательного </a:t>
            </a:r>
            <a:r>
              <a:rPr lang="ru-RU" sz="1800" dirty="0" smtClean="0">
                <a:solidFill>
                  <a:srgbClr val="002060"/>
                </a:solidFill>
              </a:rPr>
              <a:t>процесса. </a:t>
            </a:r>
            <a:br>
              <a:rPr lang="ru-RU" sz="1800" dirty="0" smtClean="0">
                <a:solidFill>
                  <a:srgbClr val="002060"/>
                </a:solidFill>
              </a:rPr>
            </a:br>
            <a:r>
              <a:rPr lang="ru-RU" sz="1800" dirty="0" smtClean="0">
                <a:solidFill>
                  <a:srgbClr val="002060"/>
                </a:solidFill>
              </a:rPr>
              <a:t>Персональный </a:t>
            </a:r>
            <a:r>
              <a:rPr lang="ru-RU" sz="1800" dirty="0">
                <a:solidFill>
                  <a:srgbClr val="002060"/>
                </a:solidFill>
              </a:rPr>
              <a:t>сайт </a:t>
            </a:r>
            <a:r>
              <a:rPr lang="ru-RU" sz="1800" dirty="0" smtClean="0">
                <a:solidFill>
                  <a:srgbClr val="002060"/>
                </a:solidFill>
              </a:rPr>
              <a:t>оказывает </a:t>
            </a:r>
            <a:r>
              <a:rPr lang="ru-RU" sz="1800" dirty="0">
                <a:solidFill>
                  <a:srgbClr val="002060"/>
                </a:solidFill>
              </a:rPr>
              <a:t>огромную роль на самосовершенствование педагога как личности. В настоящее время очень популярна концепция компетентностного подхода в образовании. Это обусловлено глобальной информатизацией общества и тем, что большое значение приобретает явление массовой коммуникации. Возможности использования персональных сайтов еще не достаточно изучены. Хотя уже сегодня, без сомнения, можно отметить, что работа с персональными сайтами способствует повышению качества образовательного процесса: педагоги получают возможность профессионального общения в широкой аудитории пользователей сети Интернет, повышается их социальный статус.</a:t>
            </a:r>
          </a:p>
          <a:p>
            <a:pPr marL="114300" indent="0">
              <a:buNone/>
            </a:pPr>
            <a:r>
              <a:rPr lang="ru-RU" sz="1800" dirty="0" smtClean="0">
                <a:solidFill>
                  <a:srgbClr val="002060"/>
                </a:solidFill>
              </a:rPr>
              <a:t>Сайты </a:t>
            </a:r>
            <a:r>
              <a:rPr lang="ru-RU" sz="1800" dirty="0">
                <a:solidFill>
                  <a:srgbClr val="002060"/>
                </a:solidFill>
              </a:rPr>
              <a:t>становятся прообразом электронного Портфолио </a:t>
            </a:r>
            <a:r>
              <a:rPr lang="ru-RU" sz="1800" dirty="0" smtClean="0">
                <a:solidFill>
                  <a:srgbClr val="002060"/>
                </a:solidFill>
              </a:rPr>
              <a:t>педагога, </a:t>
            </a:r>
            <a:r>
              <a:rPr lang="ru-RU" sz="1800" dirty="0">
                <a:solidFill>
                  <a:srgbClr val="002060"/>
                </a:solidFill>
              </a:rPr>
              <a:t>визитной карточкой педагога и его педагогической деятельности. </a:t>
            </a:r>
          </a:p>
        </p:txBody>
      </p:sp>
    </p:spTree>
    <p:extLst>
      <p:ext uri="{BB962C8B-B14F-4D97-AF65-F5344CB8AC3E}">
        <p14:creationId xmlns:p14="http://schemas.microsoft.com/office/powerpoint/2010/main" val="2811263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114300" indent="0"/>
            <a:r>
              <a:rPr lang="ru-RU" b="1" dirty="0" smtClean="0"/>
              <a:t>Использованные </a:t>
            </a:r>
            <a:r>
              <a:rPr lang="ru-RU" b="1" dirty="0" smtClean="0"/>
              <a:t>Источники </a:t>
            </a:r>
            <a:endParaRPr lang="ru-RU" dirty="0"/>
          </a:p>
        </p:txBody>
      </p:sp>
      <p:sp>
        <p:nvSpPr>
          <p:cNvPr id="3" name="Объект 2"/>
          <p:cNvSpPr>
            <a:spLocks noGrp="1"/>
          </p:cNvSpPr>
          <p:nvPr>
            <p:ph idx="1"/>
          </p:nvPr>
        </p:nvSpPr>
        <p:spPr>
          <a:xfrm>
            <a:off x="395536" y="1556792"/>
            <a:ext cx="8352928" cy="5112568"/>
          </a:xfrm>
          <a:prstGeom prst="roundRect">
            <a:avLst/>
          </a:prstGeom>
          <a:solidFill>
            <a:srgbClr val="C6EAFE"/>
          </a:solidFill>
          <a:ln>
            <a:solidFill>
              <a:srgbClr val="0070C0"/>
            </a:solidFill>
          </a:ln>
        </p:spPr>
        <p:txBody>
          <a:bodyPr>
            <a:noAutofit/>
          </a:bodyPr>
          <a:lstStyle/>
          <a:p>
            <a:pPr marL="114300" indent="0">
              <a:buNone/>
            </a:pPr>
            <a:r>
              <a:rPr lang="ru-RU" sz="1500" dirty="0" smtClean="0">
                <a:cs typeface="Times New Roman" pitchFamily="18" charset="0"/>
              </a:rPr>
              <a:t>1</a:t>
            </a:r>
            <a:r>
              <a:rPr lang="ru-RU" sz="1500" dirty="0">
                <a:cs typeface="Times New Roman" pitchFamily="18" charset="0"/>
              </a:rPr>
              <a:t>. Создание персонального сайта учителя. Е. О. Мархасева http://nsportal.ru/shkola/raznoe/library/2013/01/20/sozdanie-personalnogo-sayta-uchitelya </a:t>
            </a:r>
          </a:p>
          <a:p>
            <a:pPr marL="114300" indent="0">
              <a:buNone/>
            </a:pPr>
            <a:r>
              <a:rPr lang="ru-RU" sz="1500" dirty="0">
                <a:cs typeface="Times New Roman" pitchFamily="18" charset="0"/>
              </a:rPr>
              <a:t>2. Создание персонального сайта учителя http://sitepapa.ru/sozdanie-personalnogo-sajta-uchitelya.html </a:t>
            </a:r>
          </a:p>
          <a:p>
            <a:pPr marL="114300" indent="0">
              <a:buNone/>
            </a:pPr>
            <a:r>
              <a:rPr lang="ru-RU" sz="1500" dirty="0">
                <a:cs typeface="Times New Roman" pitchFamily="18" charset="0"/>
              </a:rPr>
              <a:t>3. Лучшие решения для создания персонального сайта педагога. Электронный журнал «Образцовая школа</a:t>
            </a:r>
            <a:r>
              <a:rPr lang="ru-RU" sz="1500" dirty="0" smtClean="0">
                <a:cs typeface="Times New Roman" pitchFamily="18" charset="0"/>
              </a:rPr>
              <a:t>». http</a:t>
            </a:r>
            <a:r>
              <a:rPr lang="ru-RU" sz="1500" dirty="0">
                <a:cs typeface="Times New Roman" pitchFamily="18" charset="0"/>
              </a:rPr>
              <a:t>://obrazshkola.ru/?page_id=637 </a:t>
            </a:r>
          </a:p>
          <a:p>
            <a:pPr marL="114300" indent="0">
              <a:buNone/>
            </a:pPr>
            <a:r>
              <a:rPr lang="ru-RU" sz="1500" dirty="0" smtClean="0">
                <a:cs typeface="Times New Roman" pitchFamily="18" charset="0"/>
              </a:rPr>
              <a:t>4. </a:t>
            </a:r>
            <a:r>
              <a:rPr lang="ru-RU" sz="1500" dirty="0">
                <a:cs typeface="Times New Roman" pitchFamily="18" charset="0"/>
              </a:rPr>
              <a:t>Сапожкова Ю.А. Создание и развитие персонального сайта учителя. Методические рекомендации, Вологда, </a:t>
            </a:r>
            <a:r>
              <a:rPr lang="ru-RU" sz="1500" dirty="0" smtClean="0">
                <a:cs typeface="Times New Roman" pitchFamily="18" charset="0"/>
              </a:rPr>
              <a:t>2012г. http</a:t>
            </a:r>
            <a:r>
              <a:rPr lang="ru-RU" sz="1500" dirty="0">
                <a:cs typeface="Times New Roman" pitchFamily="18" charset="0"/>
              </a:rPr>
              <a:t>://viro.edu.ru/attachments/article/3861/Pers_sajt.pdf </a:t>
            </a:r>
          </a:p>
          <a:p>
            <a:pPr marL="114300" indent="0">
              <a:buNone/>
            </a:pPr>
            <a:r>
              <a:rPr lang="ru-RU" sz="1500" dirty="0" smtClean="0">
                <a:cs typeface="Times New Roman" pitchFamily="18" charset="0"/>
              </a:rPr>
              <a:t>5. </a:t>
            </a:r>
            <a:r>
              <a:rPr lang="ru-RU" sz="1500" dirty="0">
                <a:cs typeface="Times New Roman" pitchFamily="18" charset="0"/>
              </a:rPr>
              <a:t>Требования к школьным сайтам http://school-001.ucoz.ru/publ/trebovanija_k_shkolnym_sajtam/1-1-0-1 </a:t>
            </a:r>
          </a:p>
          <a:p>
            <a:pPr marL="114300" indent="0">
              <a:buNone/>
            </a:pPr>
            <a:r>
              <a:rPr lang="ru-RU" sz="1500" dirty="0" smtClean="0">
                <a:cs typeface="Times New Roman" pitchFamily="18" charset="0"/>
              </a:rPr>
              <a:t>6. </a:t>
            </a:r>
            <a:r>
              <a:rPr lang="ru-RU" sz="1500" dirty="0">
                <a:cs typeface="Times New Roman" pitchFamily="18" charset="0"/>
              </a:rPr>
              <a:t>Рекомендации по созданию сайта. CMS.S3 Сервис управления сайтом. http://cms-megagroup.ru/rekom </a:t>
            </a:r>
          </a:p>
          <a:p>
            <a:pPr marL="114300" indent="0">
              <a:buNone/>
            </a:pPr>
            <a:r>
              <a:rPr lang="ru-RU" sz="1500" dirty="0" smtClean="0">
                <a:cs typeface="Times New Roman" pitchFamily="18" charset="0"/>
              </a:rPr>
              <a:t>7.</a:t>
            </a:r>
            <a:r>
              <a:rPr lang="ru-RU" sz="1500" b="1" dirty="0" smtClean="0">
                <a:cs typeface="Times New Roman" pitchFamily="18" charset="0"/>
              </a:rPr>
              <a:t> </a:t>
            </a:r>
            <a:r>
              <a:rPr lang="ru-RU" sz="1500" dirty="0">
                <a:cs typeface="Times New Roman" pitchFamily="18" charset="0"/>
              </a:rPr>
              <a:t>Назаренко С. В. </a:t>
            </a:r>
            <a:r>
              <a:rPr lang="ru-RU" sz="1500" dirty="0" smtClean="0">
                <a:cs typeface="Times New Roman" pitchFamily="18" charset="0"/>
              </a:rPr>
              <a:t>Мастер-класс на </a:t>
            </a:r>
            <a:r>
              <a:rPr lang="ru-RU" sz="1500" dirty="0">
                <a:cs typeface="Times New Roman" pitchFamily="18" charset="0"/>
              </a:rPr>
              <a:t>тему: </a:t>
            </a:r>
            <a:r>
              <a:rPr lang="ru-RU" sz="1500" dirty="0" smtClean="0">
                <a:cs typeface="Times New Roman" pitchFamily="18" charset="0"/>
              </a:rPr>
              <a:t>«Персональный </a:t>
            </a:r>
            <a:r>
              <a:rPr lang="ru-RU" sz="1500" dirty="0">
                <a:cs typeface="Times New Roman" pitchFamily="18" charset="0"/>
              </a:rPr>
              <a:t>сайт в работе </a:t>
            </a:r>
            <a:r>
              <a:rPr lang="ru-RU" sz="1500" dirty="0" smtClean="0">
                <a:cs typeface="Times New Roman" pitchFamily="18" charset="0"/>
              </a:rPr>
              <a:t>учителя»</a:t>
            </a:r>
            <a:r>
              <a:rPr lang="ru-RU" sz="1500" dirty="0">
                <a:cs typeface="Times New Roman" pitchFamily="18" charset="0"/>
              </a:rPr>
              <a:t> </a:t>
            </a:r>
            <a:endParaRPr lang="ru-RU" sz="1500" dirty="0" smtClean="0">
              <a:cs typeface="Times New Roman" pitchFamily="18" charset="0"/>
            </a:endParaRPr>
          </a:p>
          <a:p>
            <a:pPr marL="114300" indent="0">
              <a:buNone/>
            </a:pPr>
            <a:r>
              <a:rPr lang="ru-RU" sz="1500" dirty="0" smtClean="0">
                <a:cs typeface="Times New Roman" pitchFamily="18" charset="0"/>
              </a:rPr>
              <a:t>8. </a:t>
            </a:r>
            <a:r>
              <a:rPr lang="ru-RU" sz="1500" dirty="0">
                <a:cs typeface="Times New Roman" pitchFamily="18" charset="0"/>
              </a:rPr>
              <a:t>Т. С. Масылюк </a:t>
            </a:r>
            <a:r>
              <a:rPr lang="ru-RU" sz="1500" dirty="0" smtClean="0">
                <a:cs typeface="Times New Roman" pitchFamily="18" charset="0"/>
              </a:rPr>
              <a:t>Методические </a:t>
            </a:r>
            <a:r>
              <a:rPr lang="ru-RU" sz="1500" dirty="0">
                <a:cs typeface="Times New Roman" pitchFamily="18" charset="0"/>
              </a:rPr>
              <a:t>рекомендации </a:t>
            </a:r>
            <a:r>
              <a:rPr lang="ru-RU" sz="1500" dirty="0" smtClean="0">
                <a:cs typeface="Times New Roman" pitchFamily="18" charset="0"/>
              </a:rPr>
              <a:t>«Создание </a:t>
            </a:r>
            <a:r>
              <a:rPr lang="ru-RU" sz="1500" dirty="0">
                <a:cs typeface="Times New Roman" pitchFamily="18" charset="0"/>
              </a:rPr>
              <a:t>персонального сайта </a:t>
            </a:r>
            <a:r>
              <a:rPr lang="ru-RU" sz="1500" dirty="0" smtClean="0">
                <a:cs typeface="Times New Roman" pitchFamily="18" charset="0"/>
              </a:rPr>
              <a:t>педагога»</a:t>
            </a:r>
            <a:r>
              <a:rPr lang="ru-RU" sz="1500" b="1" dirty="0" smtClean="0">
                <a:cs typeface="Times New Roman" pitchFamily="18" charset="0"/>
              </a:rPr>
              <a:t>, </a:t>
            </a:r>
            <a:r>
              <a:rPr lang="ru-RU" sz="1500" dirty="0" smtClean="0">
                <a:cs typeface="Times New Roman" pitchFamily="18" charset="0"/>
              </a:rPr>
              <a:t>Добрянка</a:t>
            </a:r>
            <a:r>
              <a:rPr lang="ru-RU" sz="1500" dirty="0">
                <a:cs typeface="Times New Roman" pitchFamily="18" charset="0"/>
              </a:rPr>
              <a:t>, 2015г. 	</a:t>
            </a:r>
          </a:p>
          <a:p>
            <a:pPr marL="114300" indent="0">
              <a:buNone/>
            </a:pPr>
            <a:r>
              <a:rPr lang="ru-RU" sz="1500" b="1" dirty="0" smtClean="0">
                <a:cs typeface="Times New Roman" pitchFamily="18" charset="0"/>
              </a:rPr>
              <a:t> </a:t>
            </a:r>
            <a:endParaRPr lang="ru-RU" sz="1500" dirty="0">
              <a:cs typeface="Times New Roman" pitchFamily="18" charset="0"/>
            </a:endParaRPr>
          </a:p>
          <a:p>
            <a:endParaRPr lang="ru-RU" sz="1500" dirty="0">
              <a:cs typeface="Times New Roman" pitchFamily="18" charset="0"/>
            </a:endParaRPr>
          </a:p>
        </p:txBody>
      </p:sp>
    </p:spTree>
    <p:extLst>
      <p:ext uri="{BB962C8B-B14F-4D97-AF65-F5344CB8AC3E}">
        <p14:creationId xmlns:p14="http://schemas.microsoft.com/office/powerpoint/2010/main" val="326825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1244351"/>
          </a:xfrm>
        </p:spPr>
        <p:txBody>
          <a:bodyPr/>
          <a:lstStyle/>
          <a:p>
            <a:pPr marL="114300" indent="0">
              <a:buNone/>
            </a:pPr>
            <a:r>
              <a:rPr lang="ru-RU" dirty="0" smtClean="0"/>
              <a:t>«</a:t>
            </a:r>
            <a:r>
              <a:rPr lang="ru-RU" dirty="0"/>
              <a:t>Без стремления к новому нет жизни, нет развития, нет </a:t>
            </a:r>
            <a:r>
              <a:rPr lang="ru-RU" dirty="0" smtClean="0"/>
              <a:t>прогресса»</a:t>
            </a:r>
            <a:br>
              <a:rPr lang="ru-RU" dirty="0" smtClean="0"/>
            </a:br>
            <a:r>
              <a:rPr lang="ru-RU" dirty="0" smtClean="0"/>
              <a:t>                                                                   В</a:t>
            </a:r>
            <a:r>
              <a:rPr lang="ru-RU" dirty="0"/>
              <a:t>. </a:t>
            </a:r>
            <a:r>
              <a:rPr lang="ru-RU" dirty="0" smtClean="0"/>
              <a:t>Г. </a:t>
            </a:r>
            <a:r>
              <a:rPr lang="ru-RU" dirty="0"/>
              <a:t>Белинский</a:t>
            </a:r>
          </a:p>
          <a:p>
            <a:pPr marL="114300" indent="0">
              <a:buNone/>
            </a:pPr>
            <a:endParaRPr lang="ru-RU" dirty="0"/>
          </a:p>
        </p:txBody>
      </p:sp>
      <p:sp>
        <p:nvSpPr>
          <p:cNvPr id="2" name="Прямоугольник 1"/>
          <p:cNvSpPr/>
          <p:nvPr/>
        </p:nvSpPr>
        <p:spPr>
          <a:xfrm>
            <a:off x="2243513" y="1563136"/>
            <a:ext cx="4166525" cy="461665"/>
          </a:xfrm>
          <a:prstGeom prst="rect">
            <a:avLst/>
          </a:prstGeom>
        </p:spPr>
        <p:txBody>
          <a:bodyPr wrap="none">
            <a:spAutoFit/>
          </a:bodyPr>
          <a:lstStyle/>
          <a:p>
            <a:r>
              <a:rPr lang="ru-RU" sz="2400" b="1" dirty="0">
                <a:solidFill>
                  <a:srgbClr val="0070C0"/>
                </a:solidFill>
              </a:rPr>
              <a:t>Контактная информация</a:t>
            </a:r>
          </a:p>
        </p:txBody>
      </p:sp>
      <p:sp>
        <p:nvSpPr>
          <p:cNvPr id="4" name="Прямоугольник 3"/>
          <p:cNvSpPr/>
          <p:nvPr/>
        </p:nvSpPr>
        <p:spPr>
          <a:xfrm>
            <a:off x="3635896" y="2106275"/>
            <a:ext cx="4320480" cy="185975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ru-RU" dirty="0">
                <a:solidFill>
                  <a:srgbClr val="002060"/>
                </a:solidFill>
              </a:rPr>
              <a:t>МБДОУ детский сад </a:t>
            </a:r>
            <a:r>
              <a:rPr lang="ru-RU" dirty="0" smtClean="0">
                <a:solidFill>
                  <a:srgbClr val="002060"/>
                </a:solidFill>
              </a:rPr>
              <a:t>№ 25 «Ягодка</a:t>
            </a:r>
            <a:r>
              <a:rPr lang="ru-RU" dirty="0">
                <a:solidFill>
                  <a:srgbClr val="002060"/>
                </a:solidFill>
              </a:rPr>
              <a:t>»</a:t>
            </a:r>
            <a:endParaRPr lang="ru-RU" dirty="0"/>
          </a:p>
          <a:p>
            <a:pPr algn="ctr">
              <a:lnSpc>
                <a:spcPct val="100000"/>
              </a:lnSpc>
            </a:pPr>
            <a:r>
              <a:rPr lang="ru-RU" dirty="0" smtClean="0">
                <a:solidFill>
                  <a:srgbClr val="002060"/>
                </a:solidFill>
              </a:rPr>
              <a:t>606440, </a:t>
            </a:r>
            <a:r>
              <a:rPr lang="ru-RU" dirty="0">
                <a:solidFill>
                  <a:srgbClr val="002060"/>
                </a:solidFill>
              </a:rPr>
              <a:t>Нижегородская обл., </a:t>
            </a:r>
            <a:r>
              <a:rPr lang="ru-RU" dirty="0" smtClean="0">
                <a:solidFill>
                  <a:srgbClr val="002060"/>
                </a:solidFill>
              </a:rPr>
              <a:t>г</a:t>
            </a:r>
            <a:r>
              <a:rPr lang="ru-RU" dirty="0">
                <a:solidFill>
                  <a:srgbClr val="002060"/>
                </a:solidFill>
              </a:rPr>
              <a:t>. Бор</a:t>
            </a:r>
            <a:r>
              <a:rPr lang="ru-RU" dirty="0" smtClean="0">
                <a:solidFill>
                  <a:srgbClr val="002060"/>
                </a:solidFill>
              </a:rPr>
              <a:t>, ул. М. Горького, </a:t>
            </a:r>
            <a:r>
              <a:rPr lang="ru-RU" dirty="0">
                <a:solidFill>
                  <a:srgbClr val="002060"/>
                </a:solidFill>
              </a:rPr>
              <a:t>д</a:t>
            </a:r>
            <a:r>
              <a:rPr lang="ru-RU" dirty="0" smtClean="0">
                <a:solidFill>
                  <a:srgbClr val="002060"/>
                </a:solidFill>
              </a:rPr>
              <a:t>. 70А </a:t>
            </a:r>
            <a:r>
              <a:rPr lang="ru-RU" dirty="0">
                <a:solidFill>
                  <a:srgbClr val="002060"/>
                </a:solidFill>
              </a:rPr>
              <a:t>
</a:t>
            </a:r>
            <a:r>
              <a:rPr lang="ru-RU" dirty="0" err="1">
                <a:solidFill>
                  <a:srgbClr val="002060"/>
                </a:solidFill>
              </a:rPr>
              <a:t>Email</a:t>
            </a:r>
            <a:r>
              <a:rPr lang="ru-RU" dirty="0">
                <a:solidFill>
                  <a:srgbClr val="002060"/>
                </a:solidFill>
              </a:rPr>
              <a:t>: </a:t>
            </a:r>
            <a:r>
              <a:rPr lang="en-US" u="sng" dirty="0" smtClean="0">
                <a:solidFill>
                  <a:srgbClr val="002060"/>
                </a:solidFill>
              </a:rPr>
              <a:t>yayagodka25</a:t>
            </a:r>
            <a:r>
              <a:rPr lang="ru-RU" u="sng" dirty="0" smtClean="0">
                <a:solidFill>
                  <a:srgbClr val="002060"/>
                </a:solidFill>
              </a:rPr>
              <a:t>@</a:t>
            </a:r>
            <a:r>
              <a:rPr lang="en-US" u="sng" dirty="0" err="1" smtClean="0">
                <a:solidFill>
                  <a:srgbClr val="002060"/>
                </a:solidFill>
              </a:rPr>
              <a:t>yandex</a:t>
            </a:r>
            <a:r>
              <a:rPr lang="ru-RU" u="sng" dirty="0" smtClean="0">
                <a:solidFill>
                  <a:srgbClr val="002060"/>
                </a:solidFill>
              </a:rPr>
              <a:t>.r</a:t>
            </a:r>
            <a:r>
              <a:rPr lang="en-US" u="sng" dirty="0" smtClean="0">
                <a:solidFill>
                  <a:srgbClr val="002060"/>
                </a:solidFill>
              </a:rPr>
              <a:t>u</a:t>
            </a:r>
            <a:r>
              <a:rPr lang="ru-RU" dirty="0">
                <a:solidFill>
                  <a:srgbClr val="002060"/>
                </a:solidFill>
              </a:rPr>
              <a:t>
тел: +7 (</a:t>
            </a:r>
            <a:r>
              <a:rPr lang="ru-RU" dirty="0" smtClean="0">
                <a:solidFill>
                  <a:srgbClr val="002060"/>
                </a:solidFill>
              </a:rPr>
              <a:t>83159)</a:t>
            </a:r>
            <a:r>
              <a:rPr lang="en-US" dirty="0" smtClean="0">
                <a:solidFill>
                  <a:srgbClr val="002060"/>
                </a:solidFill>
              </a:rPr>
              <a:t>6</a:t>
            </a:r>
            <a:r>
              <a:rPr lang="ru-RU" dirty="0" smtClean="0">
                <a:solidFill>
                  <a:srgbClr val="002060"/>
                </a:solidFill>
              </a:rPr>
              <a:t>-</a:t>
            </a:r>
            <a:r>
              <a:rPr lang="en-US" dirty="0" smtClean="0">
                <a:solidFill>
                  <a:srgbClr val="002060"/>
                </a:solidFill>
              </a:rPr>
              <a:t>78</a:t>
            </a:r>
            <a:r>
              <a:rPr lang="ru-RU" dirty="0" smtClean="0">
                <a:solidFill>
                  <a:srgbClr val="002060"/>
                </a:solidFill>
              </a:rPr>
              <a:t>-</a:t>
            </a:r>
            <a:r>
              <a:rPr lang="en-US" dirty="0" smtClean="0">
                <a:solidFill>
                  <a:srgbClr val="002060"/>
                </a:solidFill>
              </a:rPr>
              <a:t>55</a:t>
            </a:r>
            <a:endParaRPr lang="ru-RU" dirty="0"/>
          </a:p>
        </p:txBody>
      </p:sp>
      <p:sp>
        <p:nvSpPr>
          <p:cNvPr id="5" name="Объект 3"/>
          <p:cNvSpPr txBox="1">
            <a:spLocks/>
          </p:cNvSpPr>
          <p:nvPr/>
        </p:nvSpPr>
        <p:spPr>
          <a:xfrm>
            <a:off x="3169969" y="4223622"/>
            <a:ext cx="5252334" cy="1846278"/>
          </a:xfrm>
          <a:prstGeom prst="roundRect">
            <a:avLst/>
          </a:prstGeom>
          <a:ln/>
        </p:spPr>
        <p:style>
          <a:lnRef idx="1">
            <a:schemeClr val="accent3"/>
          </a:lnRef>
          <a:fillRef idx="2">
            <a:schemeClr val="accent3"/>
          </a:fillRef>
          <a:effectRef idx="1">
            <a:schemeClr val="accent3"/>
          </a:effectRef>
          <a:fontRef idx="minor">
            <a:schemeClr val="dk1"/>
          </a:fontRef>
        </p:style>
        <p:txBody>
          <a:bodyP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lgn="ctr">
              <a:buFont typeface="Arial" pitchFamily="34" charset="0"/>
              <a:buNone/>
            </a:pPr>
            <a:r>
              <a:rPr lang="ru-RU" sz="1800" dirty="0" smtClean="0">
                <a:solidFill>
                  <a:srgbClr val="002060"/>
                </a:solidFill>
                <a:cs typeface="Times New Roman" pitchFamily="18" charset="0"/>
              </a:rPr>
              <a:t>Учитель-логопед</a:t>
            </a:r>
            <a:endParaRPr lang="ru-RU" sz="1800" dirty="0" smtClean="0">
              <a:cs typeface="Times New Roman" pitchFamily="18" charset="0"/>
            </a:endParaRPr>
          </a:p>
          <a:p>
            <a:pPr marL="0" indent="0" algn="ctr">
              <a:buFont typeface="Arial" pitchFamily="34" charset="0"/>
              <a:buNone/>
            </a:pPr>
            <a:r>
              <a:rPr lang="ru-RU" sz="1800" dirty="0" err="1" smtClean="0">
                <a:solidFill>
                  <a:srgbClr val="002060"/>
                </a:solidFill>
                <a:cs typeface="Times New Roman" pitchFamily="18" charset="0"/>
              </a:rPr>
              <a:t>Никошина</a:t>
            </a:r>
            <a:r>
              <a:rPr lang="ru-RU" sz="1800" dirty="0" smtClean="0">
                <a:solidFill>
                  <a:srgbClr val="002060"/>
                </a:solidFill>
                <a:cs typeface="Times New Roman" pitchFamily="18" charset="0"/>
              </a:rPr>
              <a:t> Лариса Геннадьевна
E-</a:t>
            </a:r>
            <a:r>
              <a:rPr lang="ru-RU" sz="1800" dirty="0" err="1" smtClean="0">
                <a:solidFill>
                  <a:srgbClr val="002060"/>
                </a:solidFill>
                <a:cs typeface="Times New Roman" pitchFamily="18" charset="0"/>
              </a:rPr>
              <a:t>mail</a:t>
            </a:r>
            <a:r>
              <a:rPr lang="ru-RU" sz="1800" dirty="0" smtClean="0">
                <a:solidFill>
                  <a:srgbClr val="002060"/>
                </a:solidFill>
                <a:cs typeface="Times New Roman" pitchFamily="18" charset="0"/>
              </a:rPr>
              <a:t>: </a:t>
            </a:r>
            <a:r>
              <a:rPr lang="en-US" sz="1800" u="sng" dirty="0" smtClean="0">
                <a:solidFill>
                  <a:srgbClr val="002060"/>
                </a:solidFill>
                <a:cs typeface="Times New Roman" pitchFamily="18" charset="0"/>
                <a:hlinkClick r:id="rId2"/>
              </a:rPr>
              <a:t>seagull0906</a:t>
            </a:r>
            <a:r>
              <a:rPr lang="ru-RU" sz="1800" u="sng" dirty="0" smtClean="0">
                <a:solidFill>
                  <a:srgbClr val="002060"/>
                </a:solidFill>
                <a:cs typeface="Times New Roman" pitchFamily="18" charset="0"/>
                <a:hlinkClick r:id="rId2"/>
              </a:rPr>
              <a:t>@</a:t>
            </a:r>
            <a:r>
              <a:rPr lang="ru-RU" sz="1800" u="sng" dirty="0" err="1" smtClean="0">
                <a:solidFill>
                  <a:srgbClr val="002060"/>
                </a:solidFill>
                <a:cs typeface="Times New Roman" pitchFamily="18" charset="0"/>
                <a:hlinkClick r:id="rId2"/>
              </a:rPr>
              <a:t>mail.r</a:t>
            </a:r>
            <a:r>
              <a:rPr lang="en-US" sz="1800" u="sng" dirty="0" smtClean="0">
                <a:solidFill>
                  <a:srgbClr val="002060"/>
                </a:solidFill>
                <a:cs typeface="Times New Roman" pitchFamily="18" charset="0"/>
                <a:hlinkClick r:id="rId2"/>
              </a:rPr>
              <a:t>u</a:t>
            </a:r>
            <a:endParaRPr lang="ru-RU" sz="1800" u="sng" dirty="0" smtClean="0">
              <a:solidFill>
                <a:srgbClr val="002060"/>
              </a:solidFill>
              <a:cs typeface="Times New Roman" pitchFamily="18" charset="0"/>
            </a:endParaRPr>
          </a:p>
          <a:p>
            <a:pPr marL="0" indent="0" algn="ctr">
              <a:buNone/>
            </a:pPr>
            <a:r>
              <a:rPr lang="ru-RU" sz="1800" dirty="0" smtClean="0">
                <a:solidFill>
                  <a:srgbClr val="002060"/>
                </a:solidFill>
                <a:cs typeface="Times New Roman" pitchFamily="18" charset="0"/>
              </a:rPr>
              <a:t>Сайт: </a:t>
            </a:r>
            <a:r>
              <a:rPr lang="en-US" sz="1800" dirty="0" smtClean="0">
                <a:solidFill>
                  <a:srgbClr val="002060"/>
                </a:solidFill>
                <a:cs typeface="Times New Roman" pitchFamily="18" charset="0"/>
                <a:hlinkClick r:id="rId3"/>
              </a:rPr>
              <a:t>https</a:t>
            </a:r>
            <a:r>
              <a:rPr lang="en-US" sz="1800" dirty="0">
                <a:solidFill>
                  <a:srgbClr val="002060"/>
                </a:solidFill>
                <a:cs typeface="Times New Roman" pitchFamily="18" charset="0"/>
                <a:hlinkClick r:id="rId3"/>
              </a:rPr>
              <a:t>://</a:t>
            </a:r>
            <a:r>
              <a:rPr lang="en-US" sz="1800" dirty="0" smtClean="0">
                <a:solidFill>
                  <a:srgbClr val="002060"/>
                </a:solidFill>
                <a:cs typeface="Times New Roman" pitchFamily="18" charset="0"/>
                <a:hlinkClick r:id="rId3"/>
              </a:rPr>
              <a:t>seagull0906.wixsite.com/mysite</a:t>
            </a:r>
            <a:endParaRPr lang="ru-RU" sz="1800" dirty="0" smtClean="0">
              <a:solidFill>
                <a:srgbClr val="002060"/>
              </a:solidFill>
              <a:cs typeface="Times New Roman" pitchFamily="18" charset="0"/>
            </a:endParaRPr>
          </a:p>
          <a:p>
            <a:pPr marL="0" indent="0" algn="ctr">
              <a:buNone/>
            </a:pPr>
            <a:endParaRPr lang="ru-RU" sz="1800" dirty="0" smtClean="0">
              <a:solidFill>
                <a:srgbClr val="002060"/>
              </a:solidFill>
              <a:cs typeface="Times New Roman" pitchFamily="18" charset="0"/>
            </a:endParaRPr>
          </a:p>
          <a:p>
            <a:pPr marL="0" indent="0" algn="ctr">
              <a:buNone/>
            </a:pPr>
            <a:endParaRPr lang="ru-RU" sz="1800" dirty="0">
              <a:cs typeface="Times New Roman" pitchFamily="18" charset="0"/>
            </a:endParaRPr>
          </a:p>
        </p:txBody>
      </p:sp>
      <p:sp>
        <p:nvSpPr>
          <p:cNvPr id="6" name="Заголовок 1"/>
          <p:cNvSpPr>
            <a:spLocks noGrp="1"/>
          </p:cNvSpPr>
          <p:nvPr>
            <p:ph type="title"/>
          </p:nvPr>
        </p:nvSpPr>
        <p:spPr>
          <a:xfrm>
            <a:off x="2159732" y="6165304"/>
            <a:ext cx="5194920" cy="490066"/>
          </a:xfrm>
        </p:spPr>
        <p:txBody>
          <a:bodyPr>
            <a:noAutofit/>
          </a:bodyPr>
          <a:lstStyle/>
          <a:p>
            <a:r>
              <a:rPr lang="ru-RU" sz="2400" b="1" dirty="0" smtClean="0">
                <a:solidFill>
                  <a:srgbClr val="0070C0"/>
                </a:solidFill>
              </a:rPr>
              <a:t>Успехов в творчестве!</a:t>
            </a:r>
            <a:endParaRPr lang="ru-RU" sz="2400" b="1" dirty="0">
              <a:solidFill>
                <a:srgbClr val="0070C0"/>
              </a:solidFill>
            </a:endParaRPr>
          </a:p>
        </p:txBody>
      </p:sp>
      <p:pic>
        <p:nvPicPr>
          <p:cNvPr id="7" name="Объект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4200338"/>
            <a:ext cx="1360198" cy="1823545"/>
          </a:xfrm>
          <a:prstGeom prst="roundRect">
            <a:avLst/>
          </a:prstGeom>
        </p:spPr>
      </p:pic>
      <p:pic>
        <p:nvPicPr>
          <p:cNvPr id="1026" name="Picture 2" descr="risunok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069976"/>
            <a:ext cx="2376264" cy="1956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70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642438"/>
            <a:ext cx="8229600" cy="4373563"/>
          </a:xfrm>
          <a:prstGeom prst="roundRect">
            <a:avLst/>
          </a:prstGeom>
          <a:solidFill>
            <a:srgbClr val="C6EAFE"/>
          </a:solidFill>
          <a:ln>
            <a:solidFill>
              <a:schemeClr val="accent6">
                <a:lumMod val="75000"/>
              </a:schemeClr>
            </a:solidFill>
          </a:ln>
        </p:spPr>
        <p:txBody>
          <a:bodyPr/>
          <a:lstStyle/>
          <a:p>
            <a:r>
              <a:rPr lang="ru-RU" dirty="0" smtClean="0"/>
              <a:t>это </a:t>
            </a:r>
            <a:r>
              <a:rPr lang="ru-RU" dirty="0"/>
              <a:t>интернет-ресурс, который принадлежит одному конкретному педагогу и который ориентирован на определенную сферу деятельности (специальность</a:t>
            </a:r>
            <a:r>
              <a:rPr lang="ru-RU" dirty="0" smtClean="0"/>
              <a:t>).</a:t>
            </a:r>
            <a:endParaRPr lang="ru-RU" dirty="0"/>
          </a:p>
          <a:p>
            <a:r>
              <a:rPr lang="ru-RU" dirty="0" smtClean="0"/>
              <a:t>это </a:t>
            </a:r>
            <a:r>
              <a:rPr lang="ru-RU" dirty="0"/>
              <a:t>не только средство обмена информацией, но и визитная карточка педагогической деятельности; способ обозначить свои достижения, представить наработанный опыт;  место для хранения </a:t>
            </a:r>
            <a:r>
              <a:rPr lang="ru-RU" dirty="0" smtClean="0"/>
              <a:t>информации.</a:t>
            </a:r>
            <a:endParaRPr lang="ru-RU" dirty="0"/>
          </a:p>
          <a:p>
            <a:endParaRPr lang="ru-RU" dirty="0"/>
          </a:p>
        </p:txBody>
      </p:sp>
      <p:sp>
        <p:nvSpPr>
          <p:cNvPr id="4" name="Заголовок 1"/>
          <p:cNvSpPr>
            <a:spLocks noGrp="1"/>
          </p:cNvSpPr>
          <p:nvPr>
            <p:ph type="title"/>
          </p:nvPr>
        </p:nvSpPr>
        <p:spPr/>
        <p:txBody>
          <a:bodyPr>
            <a:normAutofit fontScale="90000"/>
          </a:bodyPr>
          <a:lstStyle/>
          <a:p>
            <a:r>
              <a:rPr lang="ru-RU" b="1" dirty="0"/>
              <a:t>Персональный сайт педагога</a:t>
            </a:r>
            <a:endParaRPr lang="ru-RU" dirty="0"/>
          </a:p>
        </p:txBody>
      </p:sp>
      <p:pic>
        <p:nvPicPr>
          <p:cNvPr id="3074" name="Picture 2" descr="G:\Треб к сайту\sozdat-site.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03848" y="5301208"/>
            <a:ext cx="2952328" cy="137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4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Функции персонального сайта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44439861"/>
              </p:ext>
            </p:extLst>
          </p:nvPr>
        </p:nvGraphicFramePr>
        <p:xfrm>
          <a:off x="457200" y="1752600"/>
          <a:ext cx="8229600" cy="2987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Функция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Функция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rgbClr val="002060"/>
                          </a:solidFill>
                        </a:rPr>
                        <a:t>Персональный сайт является альтернативным вариантом портфолио, находящимся в свободном доступе (преимущество для возможности оценки со стороны)</a:t>
                      </a:r>
                    </a:p>
                    <a:p>
                      <a:endParaRPr lang="ru-RU"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rgbClr val="002060"/>
                          </a:solidFill>
                        </a:rPr>
                        <a:t>Персональный сайт позволяет совершать обмен дидактическим и любым другим материалом, участвовать в виртуальных гостиных, чатах, форумах и т.д. </a:t>
                      </a:r>
                    </a:p>
                    <a:p>
                      <a:endParaRPr lang="ru-RU"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pic>
        <p:nvPicPr>
          <p:cNvPr id="6" name="Picture 2" descr="C:\Users\User\Desktop\search-engine-optimis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013176"/>
            <a:ext cx="4824536" cy="12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67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Для чего нужен персональный сайт педагогу?</a:t>
            </a:r>
          </a:p>
        </p:txBody>
      </p:sp>
      <p:grpSp>
        <p:nvGrpSpPr>
          <p:cNvPr id="7" name="Группа 6"/>
          <p:cNvGrpSpPr/>
          <p:nvPr/>
        </p:nvGrpSpPr>
        <p:grpSpPr>
          <a:xfrm>
            <a:off x="165523" y="2135051"/>
            <a:ext cx="8760906" cy="4554099"/>
            <a:chOff x="567186" y="2221131"/>
            <a:chExt cx="8760906" cy="4554099"/>
          </a:xfrm>
        </p:grpSpPr>
        <p:sp>
          <p:nvSpPr>
            <p:cNvPr id="8" name="Полилиния 7"/>
            <p:cNvSpPr/>
            <p:nvPr/>
          </p:nvSpPr>
          <p:spPr>
            <a:xfrm>
              <a:off x="567186" y="2221131"/>
              <a:ext cx="8735904" cy="715690"/>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25200" tIns="25200" rIns="25200" bIns="25200" numCol="1" spcCol="1270" anchor="ctr" anchorCtr="0">
              <a:spAutoFit/>
            </a:bodyPr>
            <a:lstStyle/>
            <a:p>
              <a:pPr lvl="0" defTabSz="533400" rtl="0">
                <a:lnSpc>
                  <a:spcPct val="90000"/>
                </a:lnSpc>
                <a:spcBef>
                  <a:spcPct val="0"/>
                </a:spcBef>
                <a:spcAft>
                  <a:spcPct val="35000"/>
                </a:spcAft>
              </a:pPr>
              <a:r>
                <a:rPr lang="ru-RU" sz="1600" b="1" kern="1200" dirty="0" smtClean="0">
                  <a:solidFill>
                    <a:srgbClr val="002060"/>
                  </a:solidFill>
                </a:rPr>
                <a:t>Педагог</a:t>
              </a:r>
              <a:r>
                <a:rPr lang="ru-RU" sz="1600" kern="1200" dirty="0" smtClean="0">
                  <a:solidFill>
                    <a:srgbClr val="002060"/>
                  </a:solidFill>
                </a:rPr>
                <a:t> с помощью своего персонального сайта </a:t>
              </a:r>
              <a:r>
                <a:rPr lang="ru-RU" sz="1600" b="1" kern="1200" dirty="0" smtClean="0">
                  <a:solidFill>
                    <a:srgbClr val="002060"/>
                  </a:solidFill>
                </a:rPr>
                <a:t>может</a:t>
              </a:r>
              <a:r>
                <a:rPr lang="ru-RU" sz="1600" kern="1200" dirty="0" smtClean="0">
                  <a:solidFill>
                    <a:srgbClr val="002060"/>
                  </a:solidFill>
                </a:rPr>
                <a:t> </a:t>
              </a:r>
              <a:r>
                <a:rPr lang="ru-RU" sz="1600" b="1" kern="1200" dirty="0" smtClean="0">
                  <a:solidFill>
                    <a:srgbClr val="002060"/>
                  </a:solidFill>
                </a:rPr>
                <a:t>рассказать о себе</a:t>
              </a:r>
              <a:r>
                <a:rPr lang="ru-RU" sz="1600" kern="1200" dirty="0" smtClean="0">
                  <a:solidFill>
                    <a:srgbClr val="002060"/>
                  </a:solidFill>
                </a:rPr>
                <a:t>, пройденных курсах повышения квалификации, полученных дипломах, грамотах и других наградах, </a:t>
              </a:r>
              <a:r>
                <a:rPr lang="ru-RU" sz="1600" b="1" kern="1200" dirty="0" smtClean="0">
                  <a:solidFill>
                    <a:srgbClr val="002060"/>
                  </a:solidFill>
                </a:rPr>
                <a:t>показать</a:t>
              </a:r>
              <a:r>
                <a:rPr lang="ru-RU" sz="1600" kern="1200" dirty="0" smtClean="0">
                  <a:solidFill>
                    <a:srgbClr val="002060"/>
                  </a:solidFill>
                </a:rPr>
                <a:t> всем </a:t>
              </a:r>
              <a:r>
                <a:rPr lang="ru-RU" sz="1600" b="1" kern="1200" dirty="0" smtClean="0">
                  <a:solidFill>
                    <a:srgbClr val="002060"/>
                  </a:solidFill>
                </a:rPr>
                <a:t>результаты своей педагогической деятельности. </a:t>
              </a:r>
              <a:endParaRPr lang="ru-RU" sz="1600" kern="1200" dirty="0">
                <a:solidFill>
                  <a:srgbClr val="002060"/>
                </a:solidFill>
              </a:endParaRPr>
            </a:p>
          </p:txBody>
        </p:sp>
        <p:sp>
          <p:nvSpPr>
            <p:cNvPr id="12" name="Полилиния 11"/>
            <p:cNvSpPr/>
            <p:nvPr/>
          </p:nvSpPr>
          <p:spPr>
            <a:xfrm>
              <a:off x="585370" y="4346763"/>
              <a:ext cx="8742722" cy="1161857"/>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spcFirstLastPara="0" vert="horz" wrap="square" lIns="25200" tIns="26670" rIns="26670" bIns="26670" numCol="1" spcCol="1270" anchor="ctr" anchorCtr="0">
              <a:spAutoFit/>
            </a:bodyPr>
            <a:lstStyle/>
            <a:p>
              <a:pPr lvl="0" algn="l" defTabSz="311150" rtl="0">
                <a:lnSpc>
                  <a:spcPct val="90000"/>
                </a:lnSpc>
                <a:spcBef>
                  <a:spcPct val="0"/>
                </a:spcBef>
                <a:spcAft>
                  <a:spcPct val="35000"/>
                </a:spcAft>
              </a:pPr>
              <a:r>
                <a:rPr lang="ru-RU" sz="1600" b="1" kern="1200" dirty="0" smtClean="0">
                  <a:solidFill>
                    <a:srgbClr val="002060"/>
                  </a:solidFill>
                </a:rPr>
                <a:t>Для воспитанников. </a:t>
              </a:r>
              <a:r>
                <a:rPr lang="ru-RU" sz="1600" kern="1200" dirty="0" smtClean="0">
                  <a:solidFill>
                    <a:srgbClr val="002060"/>
                  </a:solidFill>
                </a:rPr>
                <a:t>Размещая на сайте интересные, познавательные материалы по какому-либо направлению можно вызывать у детей дополнительный интерес к нему. С помощью родителей, дети могут познакомиться с литературным произведением, повторить пройденное на занятиях, поиграть в предложенную педагогом игру.                          </a:t>
              </a:r>
              <a:endParaRPr lang="ru-RU" sz="1600" kern="1200" dirty="0">
                <a:solidFill>
                  <a:srgbClr val="002060"/>
                </a:solidFill>
              </a:endParaRPr>
            </a:p>
          </p:txBody>
        </p:sp>
        <p:sp>
          <p:nvSpPr>
            <p:cNvPr id="18" name="Полилиния 17"/>
            <p:cNvSpPr/>
            <p:nvPr/>
          </p:nvSpPr>
          <p:spPr>
            <a:xfrm>
              <a:off x="592188" y="5613373"/>
              <a:ext cx="8735904" cy="1161857"/>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spcFirstLastPara="0" vert="horz" wrap="square" lIns="25200" tIns="26670" rIns="26670" bIns="26670" numCol="1" spcCol="1270" anchor="ctr" anchorCtr="0">
              <a:spAutoFit/>
            </a:bodyPr>
            <a:lstStyle/>
            <a:p>
              <a:pPr lvl="0" algn="l" defTabSz="311150" rtl="0">
                <a:lnSpc>
                  <a:spcPct val="90000"/>
                </a:lnSpc>
                <a:spcBef>
                  <a:spcPct val="0"/>
                </a:spcBef>
                <a:spcAft>
                  <a:spcPct val="35000"/>
                </a:spcAft>
              </a:pPr>
              <a:r>
                <a:rPr lang="ru-RU" sz="1600" b="1" kern="1200" dirty="0" smtClean="0">
                  <a:solidFill>
                    <a:srgbClr val="002060"/>
                  </a:solidFill>
                </a:rPr>
                <a:t>Общение с коллегами. </a:t>
              </a:r>
              <a:r>
                <a:rPr lang="ru-RU" sz="1600" kern="1200" dirty="0" smtClean="0">
                  <a:solidFill>
                    <a:srgbClr val="002060"/>
                  </a:solidFill>
                </a:rPr>
                <a:t>Вы можете приглашать воспользоваться материалами вами созданного персонального сайта педагога своих коллег. Те могли бы комментировать ваши материалы, таким образом давая обратную связь. Быть может, вам подскажут интересную идею, покажут, где можно что-то улучшить. Вы, в свою очередь, также можете давать свою обратную связь на их сайтах.</a:t>
              </a:r>
              <a:r>
                <a:rPr lang="ru-RU" sz="1600" kern="1200" dirty="0" smtClean="0"/>
                <a:t> </a:t>
              </a:r>
              <a:endParaRPr lang="ru-RU" sz="1600" kern="1200" dirty="0"/>
            </a:p>
          </p:txBody>
        </p:sp>
      </p:grpSp>
      <p:sp>
        <p:nvSpPr>
          <p:cNvPr id="5" name="Прямоугольник 4"/>
          <p:cNvSpPr/>
          <p:nvPr/>
        </p:nvSpPr>
        <p:spPr>
          <a:xfrm>
            <a:off x="827584" y="1683248"/>
            <a:ext cx="7582267" cy="360040"/>
          </a:xfrm>
          <a:prstGeom prst="rect">
            <a:avLst/>
          </a:prstGeom>
          <a:solidFill>
            <a:srgbClr val="C6EAFE"/>
          </a:solidFill>
          <a:ln w="3175">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solidFill>
                  <a:srgbClr val="002060"/>
                </a:solidFill>
              </a:rPr>
              <a:t>Можно подойти к этому вопросу с нескольких </a:t>
            </a:r>
            <a:r>
              <a:rPr lang="ru-RU" dirty="0" smtClean="0">
                <a:solidFill>
                  <a:srgbClr val="002060"/>
                </a:solidFill>
              </a:rPr>
              <a:t>сторон</a:t>
            </a:r>
            <a:endParaRPr lang="ru-RU" dirty="0">
              <a:solidFill>
                <a:srgbClr val="002060"/>
              </a:solidFill>
            </a:endParaRPr>
          </a:p>
        </p:txBody>
      </p:sp>
      <p:sp>
        <p:nvSpPr>
          <p:cNvPr id="20" name="TextBox 19"/>
          <p:cNvSpPr txBox="1"/>
          <p:nvPr/>
        </p:nvSpPr>
        <p:spPr>
          <a:xfrm>
            <a:off x="1475656" y="2492896"/>
            <a:ext cx="184731" cy="369332"/>
          </a:xfrm>
          <a:prstGeom prst="rect">
            <a:avLst/>
          </a:prstGeom>
          <a:noFill/>
        </p:spPr>
        <p:txBody>
          <a:bodyPr wrap="none" rtlCol="0">
            <a:spAutoFit/>
          </a:bodyPr>
          <a:lstStyle/>
          <a:p>
            <a:endParaRPr lang="ru-RU" dirty="0"/>
          </a:p>
        </p:txBody>
      </p:sp>
      <p:sp>
        <p:nvSpPr>
          <p:cNvPr id="21" name="Полилиния 20"/>
          <p:cNvSpPr/>
          <p:nvPr/>
        </p:nvSpPr>
        <p:spPr>
          <a:xfrm>
            <a:off x="176889" y="2979773"/>
            <a:ext cx="8742722" cy="1161857"/>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spcFirstLastPara="0" vert="horz" wrap="square" lIns="46800" tIns="26670" rIns="26670" bIns="26670" numCol="1" spcCol="1270" anchor="ctr" anchorCtr="0">
            <a:spAutoFit/>
          </a:bodyPr>
          <a:lstStyle/>
          <a:p>
            <a:pPr lvl="0" defTabSz="311150" rtl="0">
              <a:lnSpc>
                <a:spcPct val="90000"/>
              </a:lnSpc>
              <a:spcBef>
                <a:spcPct val="0"/>
              </a:spcBef>
              <a:spcAft>
                <a:spcPct val="35000"/>
              </a:spcAft>
            </a:pPr>
            <a:r>
              <a:rPr lang="ru-RU" sz="1600" b="1" kern="1200" dirty="0" smtClean="0">
                <a:solidFill>
                  <a:srgbClr val="002060"/>
                </a:solidFill>
              </a:rPr>
              <a:t>Для родителей. </a:t>
            </a:r>
            <a:r>
              <a:rPr lang="ru-RU" sz="1600" kern="1200" dirty="0" smtClean="0">
                <a:solidFill>
                  <a:srgbClr val="002060"/>
                </a:solidFill>
              </a:rPr>
              <a:t>Через свой сайт педагогу будет проще наладить процесс общения с родителями. Например, можно создать специальный раздел для родителей, куда периодически добавлять новости или обращения к родителям. Родители могли бы вам давать обратную связь в комментариях или вам лично, например, на ваш e-</a:t>
            </a:r>
            <a:r>
              <a:rPr lang="ru-RU" sz="1600" kern="1200" dirty="0" err="1" smtClean="0">
                <a:solidFill>
                  <a:srgbClr val="002060"/>
                </a:solidFill>
              </a:rPr>
              <a:t>mail</a:t>
            </a:r>
            <a:r>
              <a:rPr lang="ru-RU" sz="1600" kern="1200" dirty="0" smtClean="0">
                <a:solidFill>
                  <a:srgbClr val="002060"/>
                </a:solidFill>
              </a:rPr>
              <a:t>, и другие средства связи. </a:t>
            </a:r>
            <a:endParaRPr lang="ru-RU" sz="1600" kern="1200" dirty="0">
              <a:solidFill>
                <a:srgbClr val="002060"/>
              </a:solidFill>
            </a:endParaRPr>
          </a:p>
        </p:txBody>
      </p:sp>
      <p:sp>
        <p:nvSpPr>
          <p:cNvPr id="11" name="Стрелка вниз 10"/>
          <p:cNvSpPr/>
          <p:nvPr/>
        </p:nvSpPr>
        <p:spPr>
          <a:xfrm>
            <a:off x="4067947" y="2850741"/>
            <a:ext cx="364659" cy="209507"/>
          </a:xfrm>
          <a:prstGeom prst="downArrow">
            <a:avLst/>
          </a:prstGeom>
          <a:solidFill>
            <a:srgbClr val="C6EAFE"/>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119939" y="4141630"/>
            <a:ext cx="364659" cy="209507"/>
          </a:xfrm>
          <a:prstGeom prst="downArrow">
            <a:avLst/>
          </a:prstGeom>
          <a:solidFill>
            <a:srgbClr val="C6EAFE"/>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4119939" y="5422540"/>
            <a:ext cx="364659" cy="209507"/>
          </a:xfrm>
          <a:prstGeom prst="downArrow">
            <a:avLst/>
          </a:prstGeom>
          <a:solidFill>
            <a:srgbClr val="C6EAFE"/>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090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Для чего нужен персональный сайт педагогу?</a:t>
            </a:r>
          </a:p>
        </p:txBody>
      </p:sp>
      <p:grpSp>
        <p:nvGrpSpPr>
          <p:cNvPr id="7" name="Группа 6"/>
          <p:cNvGrpSpPr/>
          <p:nvPr/>
        </p:nvGrpSpPr>
        <p:grpSpPr>
          <a:xfrm>
            <a:off x="231205" y="1651723"/>
            <a:ext cx="8668171" cy="3941290"/>
            <a:chOff x="655161" y="1869888"/>
            <a:chExt cx="8668171" cy="3941290"/>
          </a:xfrm>
        </p:grpSpPr>
        <p:sp>
          <p:nvSpPr>
            <p:cNvPr id="14" name="Полилиния 13"/>
            <p:cNvSpPr/>
            <p:nvPr/>
          </p:nvSpPr>
          <p:spPr>
            <a:xfrm>
              <a:off x="675475" y="2815814"/>
              <a:ext cx="8636272" cy="1605055"/>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25200" tIns="26670" rIns="26670" bIns="26670" numCol="1" spcCol="1270" anchor="ctr" anchorCtr="0">
              <a:spAutoFit/>
            </a:bodyPr>
            <a:lstStyle/>
            <a:p>
              <a:pPr lvl="0" algn="l" defTabSz="311150" rtl="0">
                <a:lnSpc>
                  <a:spcPct val="90000"/>
                </a:lnSpc>
                <a:spcBef>
                  <a:spcPct val="0"/>
                </a:spcBef>
                <a:spcAft>
                  <a:spcPct val="35000"/>
                </a:spcAft>
              </a:pPr>
              <a:r>
                <a:rPr lang="ru-RU" sz="1600" b="1" kern="1200" dirty="0" smtClean="0">
                  <a:solidFill>
                    <a:srgbClr val="002060"/>
                  </a:solidFill>
                </a:rPr>
                <a:t>Копилка своих наработок. </a:t>
              </a:r>
              <a:r>
                <a:rPr lang="ru-RU" sz="1600" kern="1200" dirty="0" smtClean="0">
                  <a:solidFill>
                    <a:srgbClr val="002060"/>
                  </a:solidFill>
                </a:rPr>
                <a:t>На созданном персональном сайте педагог может делать свою подборку образовательных материалов в самых различных видах. Будь то обычные файлы WORD, EXCEL, PowerPoint с конспектами занятий для скачивания (которыми могли бы воспользоваться как родители ваших воспитанников, так и коллеги) или сделанные лично вами видео или аудио файлы. Конечно, можно размещать и чужие наработки при полученном разрешении их автора. </a:t>
              </a:r>
              <a:endParaRPr lang="ru-RU" sz="1600" kern="1200" dirty="0">
                <a:solidFill>
                  <a:srgbClr val="002060"/>
                </a:solidFill>
              </a:endParaRPr>
            </a:p>
          </p:txBody>
        </p:sp>
        <p:sp>
          <p:nvSpPr>
            <p:cNvPr id="16" name="Полилиния 15"/>
            <p:cNvSpPr/>
            <p:nvPr/>
          </p:nvSpPr>
          <p:spPr>
            <a:xfrm>
              <a:off x="655161" y="1869888"/>
              <a:ext cx="8636271" cy="718658"/>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spcFirstLastPara="0" vert="horz" wrap="square" lIns="25200" tIns="26670" rIns="26670" bIns="26670" numCol="1" spcCol="1270" anchor="ctr" anchorCtr="0">
              <a:spAutoFit/>
            </a:bodyPr>
            <a:lstStyle/>
            <a:p>
              <a:pPr lvl="0" algn="l" defTabSz="311150" rtl="0">
                <a:lnSpc>
                  <a:spcPct val="90000"/>
                </a:lnSpc>
                <a:spcBef>
                  <a:spcPct val="0"/>
                </a:spcBef>
                <a:spcAft>
                  <a:spcPct val="35000"/>
                </a:spcAft>
              </a:pPr>
              <a:r>
                <a:rPr lang="ru-RU" sz="1600" b="1" kern="1200" dirty="0" smtClean="0">
                  <a:solidFill>
                    <a:srgbClr val="002060"/>
                  </a:solidFill>
                </a:rPr>
                <a:t>Выражение собственного мнения. </a:t>
              </a:r>
              <a:r>
                <a:rPr lang="ru-RU" sz="1600" kern="1200" dirty="0" smtClean="0">
                  <a:solidFill>
                    <a:srgbClr val="002060"/>
                  </a:solidFill>
                </a:rPr>
                <a:t>На своем сайте педагог может публиковать свои статьи, выражающие его взгляды на те или иные вопросы, на воспитательный и образовательный процесс. </a:t>
              </a:r>
              <a:endParaRPr lang="ru-RU" sz="1600" kern="1200" dirty="0">
                <a:solidFill>
                  <a:srgbClr val="002060"/>
                </a:solidFill>
              </a:endParaRPr>
            </a:p>
          </p:txBody>
        </p:sp>
        <p:sp>
          <p:nvSpPr>
            <p:cNvPr id="18" name="Полилиния 17"/>
            <p:cNvSpPr/>
            <p:nvPr/>
          </p:nvSpPr>
          <p:spPr>
            <a:xfrm>
              <a:off x="687060" y="4649321"/>
              <a:ext cx="8636272" cy="1161857"/>
            </a:xfrm>
            <a:custGeom>
              <a:avLst/>
              <a:gdLst>
                <a:gd name="connsiteX0" fmla="*/ 0 w 3498542"/>
                <a:gd name="connsiteY0" fmla="*/ 0 h 1093294"/>
                <a:gd name="connsiteX1" fmla="*/ 3498542 w 3498542"/>
                <a:gd name="connsiteY1" fmla="*/ 0 h 1093294"/>
                <a:gd name="connsiteX2" fmla="*/ 3498542 w 3498542"/>
                <a:gd name="connsiteY2" fmla="*/ 1093294 h 1093294"/>
                <a:gd name="connsiteX3" fmla="*/ 0 w 3498542"/>
                <a:gd name="connsiteY3" fmla="*/ 1093294 h 1093294"/>
                <a:gd name="connsiteX4" fmla="*/ 0 w 3498542"/>
                <a:gd name="connsiteY4" fmla="*/ 0 h 109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542" h="1093294">
                  <a:moveTo>
                    <a:pt x="0" y="0"/>
                  </a:moveTo>
                  <a:lnTo>
                    <a:pt x="3498542" y="0"/>
                  </a:lnTo>
                  <a:lnTo>
                    <a:pt x="3498542" y="1093294"/>
                  </a:lnTo>
                  <a:lnTo>
                    <a:pt x="0" y="1093294"/>
                  </a:lnTo>
                  <a:lnTo>
                    <a:pt x="0" y="0"/>
                  </a:lnTo>
                  <a:close/>
                </a:path>
              </a:pathLst>
            </a:custGeom>
            <a:solidFill>
              <a:srgbClr val="C6EAFE"/>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spcFirstLastPara="0" vert="horz" wrap="square" lIns="25200" tIns="26670" rIns="26670" bIns="26670" numCol="1" spcCol="1270" anchor="ctr" anchorCtr="0">
              <a:spAutoFit/>
            </a:bodyPr>
            <a:lstStyle/>
            <a:p>
              <a:pPr lvl="0" algn="l" defTabSz="311150" rtl="0">
                <a:lnSpc>
                  <a:spcPct val="90000"/>
                </a:lnSpc>
                <a:spcBef>
                  <a:spcPct val="0"/>
                </a:spcBef>
                <a:spcAft>
                  <a:spcPct val="35000"/>
                </a:spcAft>
              </a:pPr>
              <a:r>
                <a:rPr lang="ru-RU" sz="1600" b="1" kern="1200" dirty="0" smtClean="0">
                  <a:solidFill>
                    <a:srgbClr val="002060"/>
                  </a:solidFill>
                </a:rPr>
                <a:t>Общение с коллегами. </a:t>
              </a:r>
              <a:r>
                <a:rPr lang="ru-RU" sz="1600" kern="1200" dirty="0" smtClean="0">
                  <a:solidFill>
                    <a:srgbClr val="002060"/>
                  </a:solidFill>
                </a:rPr>
                <a:t>Вы можете приглашать воспользоваться материалами вами созданного персонального сайта педагога своих коллег. Те могли бы комментировать ваши материалы, таким образом давая обратную связь. Быть может, вам подскажут интересную идею, покажут, где можно что-то улучшить. Вы, в свою очередь, также можете давать свою обратную связь на их сайтах.</a:t>
              </a:r>
              <a:r>
                <a:rPr lang="ru-RU" sz="1600" kern="1200" dirty="0" smtClean="0"/>
                <a:t> </a:t>
              </a:r>
              <a:endParaRPr lang="ru-RU" sz="1600" kern="1200" dirty="0"/>
            </a:p>
          </p:txBody>
        </p:sp>
      </p:grpSp>
      <p:sp>
        <p:nvSpPr>
          <p:cNvPr id="6" name="Прямоугольник 5"/>
          <p:cNvSpPr/>
          <p:nvPr/>
        </p:nvSpPr>
        <p:spPr>
          <a:xfrm>
            <a:off x="548792" y="5805264"/>
            <a:ext cx="8064896" cy="720080"/>
          </a:xfrm>
          <a:prstGeom prst="rect">
            <a:avLst/>
          </a:prstGeom>
          <a:solidFill>
            <a:srgbClr val="C6EAFE"/>
          </a:solidFill>
          <a:ln w="3175">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a:solidFill>
                  <a:srgbClr val="002060"/>
                </a:solidFill>
              </a:rPr>
              <a:t>Таким образом, через </a:t>
            </a:r>
            <a:r>
              <a:rPr lang="ru-RU" sz="1600" b="1" dirty="0">
                <a:solidFill>
                  <a:srgbClr val="002060"/>
                </a:solidFill>
              </a:rPr>
              <a:t>свои сайты педагоги могут делиться своим опытом</a:t>
            </a:r>
            <a:r>
              <a:rPr lang="ru-RU" sz="1600" dirty="0">
                <a:solidFill>
                  <a:srgbClr val="002060"/>
                </a:solidFill>
              </a:rPr>
              <a:t>, </a:t>
            </a:r>
            <a:r>
              <a:rPr lang="ru-RU" sz="1600" b="1" dirty="0">
                <a:solidFill>
                  <a:srgbClr val="002060"/>
                </a:solidFill>
              </a:rPr>
              <a:t>развиваться профессионально </a:t>
            </a:r>
            <a:r>
              <a:rPr lang="ru-RU" sz="1600" dirty="0">
                <a:solidFill>
                  <a:srgbClr val="002060"/>
                </a:solidFill>
              </a:rPr>
              <a:t>в кругу своих единомышленников.</a:t>
            </a:r>
          </a:p>
        </p:txBody>
      </p:sp>
      <p:sp>
        <p:nvSpPr>
          <p:cNvPr id="20" name="TextBox 19"/>
          <p:cNvSpPr txBox="1"/>
          <p:nvPr/>
        </p:nvSpPr>
        <p:spPr>
          <a:xfrm>
            <a:off x="1475656" y="2492896"/>
            <a:ext cx="184731" cy="369332"/>
          </a:xfrm>
          <a:prstGeom prst="rect">
            <a:avLst/>
          </a:prstGeom>
          <a:noFill/>
        </p:spPr>
        <p:txBody>
          <a:bodyPr wrap="none" rtlCol="0">
            <a:spAutoFit/>
          </a:bodyPr>
          <a:lstStyle/>
          <a:p>
            <a:endParaRPr lang="ru-RU" dirty="0"/>
          </a:p>
        </p:txBody>
      </p:sp>
      <p:sp>
        <p:nvSpPr>
          <p:cNvPr id="10" name="Стрелка вниз 9"/>
          <p:cNvSpPr/>
          <p:nvPr/>
        </p:nvSpPr>
        <p:spPr>
          <a:xfrm>
            <a:off x="4145125" y="2388142"/>
            <a:ext cx="364659" cy="209507"/>
          </a:xfrm>
          <a:prstGeom prst="downArrow">
            <a:avLst/>
          </a:prstGeom>
          <a:solidFill>
            <a:srgbClr val="C6EAFE"/>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184681" y="4221649"/>
            <a:ext cx="364659" cy="209507"/>
          </a:xfrm>
          <a:prstGeom prst="downArrow">
            <a:avLst/>
          </a:prstGeom>
          <a:solidFill>
            <a:srgbClr val="C6EAFE"/>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49706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Цели персонального сайта</a:t>
            </a:r>
            <a:endParaRPr lang="ru-RU" dirty="0"/>
          </a:p>
        </p:txBody>
      </p:sp>
      <p:sp>
        <p:nvSpPr>
          <p:cNvPr id="3" name="Объект 2"/>
          <p:cNvSpPr>
            <a:spLocks noGrp="1"/>
          </p:cNvSpPr>
          <p:nvPr>
            <p:ph idx="1"/>
          </p:nvPr>
        </p:nvSpPr>
        <p:spPr>
          <a:xfrm>
            <a:off x="323528" y="1188606"/>
            <a:ext cx="8502005" cy="5412893"/>
          </a:xfrm>
          <a:prstGeom prst="rect">
            <a:avLst/>
          </a:prstGeom>
          <a:solidFill>
            <a:srgbClr val="C6EAFE"/>
          </a:solidFill>
          <a:ln>
            <a:solidFill>
              <a:schemeClr val="accent6">
                <a:lumMod val="50000"/>
              </a:schemeClr>
            </a:solidFill>
          </a:ln>
        </p:spPr>
        <p:txBody>
          <a:bodyPr wrap="square" lIns="46800" tIns="46800" rIns="46800" bIns="46800" anchor="ctr" anchorCtr="0">
            <a:spAutoFit/>
          </a:bodyPr>
          <a:lstStyle/>
          <a:p>
            <a:pPr marL="180975" indent="-180975">
              <a:buClr>
                <a:srgbClr val="002060"/>
              </a:buClr>
            </a:pPr>
            <a:r>
              <a:rPr lang="ru-RU" sz="1800" dirty="0" smtClean="0"/>
              <a:t>Использование </a:t>
            </a:r>
            <a:r>
              <a:rPr lang="ru-RU" sz="1800" dirty="0"/>
              <a:t>информационно-коммуникационных </a:t>
            </a:r>
            <a:r>
              <a:rPr lang="ru-RU" sz="1800" dirty="0" smtClean="0"/>
              <a:t>технологий, </a:t>
            </a:r>
            <a:r>
              <a:rPr lang="ru-RU" sz="1800" dirty="0"/>
              <a:t>как ресурса повышения качества профессиональной деятельности </a:t>
            </a:r>
            <a:r>
              <a:rPr lang="ru-RU" sz="1800" dirty="0" smtClean="0"/>
              <a:t>педагога.</a:t>
            </a:r>
          </a:p>
          <a:p>
            <a:pPr marL="180975" indent="-180975">
              <a:buClr>
                <a:srgbClr val="002060"/>
              </a:buClr>
            </a:pPr>
            <a:r>
              <a:rPr lang="ru-RU" sz="1800" dirty="0" smtClean="0"/>
              <a:t>Создание условий </a:t>
            </a:r>
            <a:r>
              <a:rPr lang="ru-RU" sz="1800" dirty="0"/>
              <a:t>для интерактивной формы взаимодействия всех участников единого образовательного пространства (педагогов, воспитанников и их </a:t>
            </a:r>
            <a:r>
              <a:rPr lang="ru-RU" sz="1800" dirty="0" smtClean="0"/>
              <a:t>родителей).</a:t>
            </a:r>
          </a:p>
          <a:p>
            <a:pPr marL="180975" indent="-180975">
              <a:buClr>
                <a:srgbClr val="002060"/>
              </a:buClr>
            </a:pPr>
            <a:r>
              <a:rPr lang="ru-RU" sz="1800" dirty="0" smtClean="0"/>
              <a:t>Систематизирование накопленных </a:t>
            </a:r>
            <a:r>
              <a:rPr lang="ru-RU" sz="1800" dirty="0"/>
              <a:t>в процессе педагогической деятельности </a:t>
            </a:r>
            <a:r>
              <a:rPr lang="ru-RU" sz="1800" dirty="0" smtClean="0"/>
              <a:t>электронных образовательных ресурсов.</a:t>
            </a:r>
          </a:p>
          <a:p>
            <a:pPr marL="180975" indent="-180975">
              <a:buClr>
                <a:srgbClr val="002060"/>
              </a:buClr>
            </a:pPr>
            <a:r>
              <a:rPr lang="ru-RU" sz="1800" dirty="0" smtClean="0"/>
              <a:t>Обобщение педагогического опыта </a:t>
            </a:r>
            <a:r>
              <a:rPr lang="ru-RU" sz="1800" dirty="0"/>
              <a:t>с использованием системы </a:t>
            </a:r>
            <a:r>
              <a:rPr lang="ru-RU" sz="1800" dirty="0" smtClean="0"/>
              <a:t>Интернет.</a:t>
            </a:r>
          </a:p>
          <a:p>
            <a:pPr marL="180975" indent="-180975">
              <a:buClr>
                <a:srgbClr val="002060"/>
              </a:buClr>
            </a:pPr>
            <a:r>
              <a:rPr lang="ru-RU" sz="1800" dirty="0" smtClean="0"/>
              <a:t>Открытие дополнительных возможностей </a:t>
            </a:r>
            <a:r>
              <a:rPr lang="ru-RU" sz="1800" dirty="0"/>
              <a:t>общения в режимах online, offline с коллегами, родительской общественностью, </a:t>
            </a:r>
            <a:r>
              <a:rPr lang="ru-RU" sz="1800" dirty="0" smtClean="0"/>
              <a:t>воспитанниками.</a:t>
            </a:r>
          </a:p>
          <a:p>
            <a:pPr marL="180975" indent="-180975">
              <a:buClr>
                <a:srgbClr val="002060"/>
              </a:buClr>
            </a:pPr>
            <a:r>
              <a:rPr lang="ru-RU" sz="1800" dirty="0" smtClean="0"/>
              <a:t>Представление </a:t>
            </a:r>
            <a:r>
              <a:rPr lang="ru-RU" sz="1800" dirty="0"/>
              <a:t>личности педагога, его </a:t>
            </a:r>
            <a:r>
              <a:rPr lang="ru-RU" sz="1800" dirty="0" smtClean="0"/>
              <a:t/>
            </a:r>
            <a:br>
              <a:rPr lang="ru-RU" sz="1800" dirty="0" smtClean="0"/>
            </a:br>
            <a:r>
              <a:rPr lang="ru-RU" sz="1800" dirty="0" smtClean="0"/>
              <a:t>достижений </a:t>
            </a:r>
            <a:r>
              <a:rPr lang="ru-RU" sz="1800" dirty="0"/>
              <a:t>и </a:t>
            </a:r>
            <a:r>
              <a:rPr lang="ru-RU" sz="1800" dirty="0" smtClean="0"/>
              <a:t>успехов </a:t>
            </a:r>
            <a:r>
              <a:rPr lang="ru-RU" sz="1800" dirty="0"/>
              <a:t>его </a:t>
            </a:r>
            <a:r>
              <a:rPr lang="ru-RU" sz="1800" dirty="0" smtClean="0"/>
              <a:t>воспитанников.</a:t>
            </a:r>
          </a:p>
          <a:p>
            <a:pPr marL="180975" indent="-180975">
              <a:buClr>
                <a:srgbClr val="002060"/>
              </a:buClr>
            </a:pPr>
            <a:r>
              <a:rPr lang="ru-RU" sz="1800" dirty="0" smtClean="0"/>
              <a:t>Использование электронных образовательных </a:t>
            </a:r>
            <a:br>
              <a:rPr lang="ru-RU" sz="1800" dirty="0" smtClean="0"/>
            </a:br>
            <a:r>
              <a:rPr lang="ru-RU" sz="1800" dirty="0" smtClean="0"/>
              <a:t>ресурсов </a:t>
            </a:r>
            <a:r>
              <a:rPr lang="ru-RU" sz="1800" dirty="0"/>
              <a:t>сайта в своей профессиональной </a:t>
            </a:r>
            <a:r>
              <a:rPr lang="ru-RU" sz="1800" dirty="0" smtClean="0"/>
              <a:t/>
            </a:r>
            <a:br>
              <a:rPr lang="ru-RU" sz="1800" dirty="0" smtClean="0"/>
            </a:br>
            <a:r>
              <a:rPr lang="ru-RU" sz="1800" dirty="0" smtClean="0"/>
              <a:t>деятельности.</a:t>
            </a:r>
            <a:endParaRPr lang="ru-RU" sz="1800" dirty="0"/>
          </a:p>
        </p:txBody>
      </p:sp>
      <p:pic>
        <p:nvPicPr>
          <p:cNvPr id="6146" name="Picture 2" descr="C:\Users\User\Desktop\razrabotka-sajta-nizhnii-novgor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5955" y="4509120"/>
            <a:ext cx="2060501" cy="206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09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Требования к персональному сайту</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2656997"/>
              </p:ext>
            </p:extLst>
          </p:nvPr>
        </p:nvGraphicFramePr>
        <p:xfrm>
          <a:off x="457200" y="1752601"/>
          <a:ext cx="8229600" cy="412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2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Рекомендации к оформлению и содержанию сайта</a:t>
            </a:r>
            <a:endParaRPr lang="ru-RU" dirty="0"/>
          </a:p>
        </p:txBody>
      </p:sp>
      <p:sp>
        <p:nvSpPr>
          <p:cNvPr id="7" name="Скругленный прямоугольник 6"/>
          <p:cNvSpPr/>
          <p:nvPr/>
        </p:nvSpPr>
        <p:spPr>
          <a:xfrm>
            <a:off x="467543" y="1700808"/>
            <a:ext cx="8204071" cy="4653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solidFill>
                  <a:srgbClr val="002060"/>
                </a:solidFill>
              </a:rPr>
              <a:t> </a:t>
            </a:r>
            <a:r>
              <a:rPr lang="ru-RU" sz="2400" b="1" dirty="0">
                <a:solidFill>
                  <a:srgbClr val="002060"/>
                </a:solidFill>
              </a:rPr>
              <a:t>Рекомендации к дизайну сайта:</a:t>
            </a:r>
          </a:p>
          <a:p>
            <a:pPr marL="285750" indent="-285750">
              <a:buFont typeface="Arial" panose="020B0604020202020204" pitchFamily="34" charset="0"/>
              <a:buChar char="•"/>
            </a:pPr>
            <a:r>
              <a:rPr lang="ru-RU" sz="2400" dirty="0">
                <a:solidFill>
                  <a:srgbClr val="002060"/>
                </a:solidFill>
              </a:rPr>
              <a:t>Оригинальность стиля</a:t>
            </a:r>
          </a:p>
          <a:p>
            <a:pPr marL="285750" indent="-285750">
              <a:buFont typeface="Arial" panose="020B0604020202020204" pitchFamily="34" charset="0"/>
              <a:buChar char="•"/>
            </a:pPr>
            <a:r>
              <a:rPr lang="ru-RU" sz="2400" dirty="0">
                <a:solidFill>
                  <a:srgbClr val="002060"/>
                </a:solidFill>
              </a:rPr>
              <a:t>Адекватность цветового решения</a:t>
            </a:r>
          </a:p>
          <a:p>
            <a:pPr marL="285750" indent="-285750">
              <a:buFont typeface="Arial" panose="020B0604020202020204" pitchFamily="34" charset="0"/>
              <a:buChar char="•"/>
            </a:pPr>
            <a:r>
              <a:rPr lang="ru-RU" sz="2400" dirty="0">
                <a:solidFill>
                  <a:srgbClr val="002060"/>
                </a:solidFill>
              </a:rPr>
              <a:t>Разумность скорости загрузки</a:t>
            </a:r>
          </a:p>
          <a:p>
            <a:pPr marL="285750" indent="-285750">
              <a:buFont typeface="Arial" panose="020B0604020202020204" pitchFamily="34" charset="0"/>
              <a:buChar char="•"/>
            </a:pPr>
            <a:r>
              <a:rPr lang="ru-RU" sz="2400" dirty="0">
                <a:solidFill>
                  <a:srgbClr val="002060"/>
                </a:solidFill>
              </a:rPr>
              <a:t>Размещение ресурса на территории РФ</a:t>
            </a:r>
          </a:p>
          <a:p>
            <a:pPr marL="285750" indent="-285750">
              <a:buFont typeface="Arial" panose="020B0604020202020204" pitchFamily="34" charset="0"/>
              <a:buChar char="•"/>
            </a:pPr>
            <a:r>
              <a:rPr lang="ru-RU" sz="2400" dirty="0">
                <a:solidFill>
                  <a:srgbClr val="002060"/>
                </a:solidFill>
              </a:rPr>
              <a:t>Единство структуры меню и дизайна на всех страницах сайта</a:t>
            </a:r>
          </a:p>
          <a:p>
            <a:pPr marL="285750" indent="-285750">
              <a:buFont typeface="Arial" panose="020B0604020202020204" pitchFamily="34" charset="0"/>
              <a:buChar char="•"/>
            </a:pPr>
            <a:r>
              <a:rPr lang="ru-RU" sz="2400" dirty="0">
                <a:solidFill>
                  <a:srgbClr val="002060"/>
                </a:solidFill>
              </a:rPr>
              <a:t>Наличие возможностей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использования </a:t>
            </a:r>
            <a:r>
              <a:rPr lang="ru-RU" sz="2400" dirty="0">
                <a:solidFill>
                  <a:srgbClr val="002060"/>
                </a:solidFill>
              </a:rPr>
              <a:t>информации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для </a:t>
            </a:r>
            <a:r>
              <a:rPr lang="ru-RU" sz="2400" dirty="0">
                <a:solidFill>
                  <a:srgbClr val="002060"/>
                </a:solidFill>
              </a:rPr>
              <a:t>лиц с </a:t>
            </a:r>
            <a:r>
              <a:rPr lang="ru-RU" sz="2400" dirty="0" smtClean="0">
                <a:solidFill>
                  <a:srgbClr val="002060"/>
                </a:solidFill>
              </a:rPr>
              <a:t>ОВЗ </a:t>
            </a:r>
            <a:br>
              <a:rPr lang="ru-RU" sz="2400" dirty="0" smtClean="0">
                <a:solidFill>
                  <a:srgbClr val="002060"/>
                </a:solidFill>
              </a:rPr>
            </a:br>
            <a:endParaRPr lang="ru-RU" sz="2400" dirty="0">
              <a:solidFill>
                <a:srgbClr val="002060"/>
              </a:solidFill>
            </a:endParaRPr>
          </a:p>
        </p:txBody>
      </p:sp>
      <p:pic>
        <p:nvPicPr>
          <p:cNvPr id="5" name="Picture 3" descr="N:\Треб к сайту\Картинки по сайту\426123.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05" l="182" r="100000"/>
                    </a14:imgEffect>
                  </a14:imgLayer>
                </a14:imgProps>
              </a:ext>
              <a:ext uri="{28A0092B-C50C-407E-A947-70E740481C1C}">
                <a14:useLocalDpi xmlns:a14="http://schemas.microsoft.com/office/drawing/2010/main" val="0"/>
              </a:ext>
            </a:extLst>
          </a:blip>
          <a:srcRect/>
          <a:stretch>
            <a:fillRect/>
          </a:stretch>
        </p:blipFill>
        <p:spPr bwMode="auto">
          <a:xfrm>
            <a:off x="5622354" y="4250774"/>
            <a:ext cx="3267447" cy="199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46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1010</TotalTime>
  <Words>1833</Words>
  <Application>Microsoft Office PowerPoint</Application>
  <PresentationFormat>Экран (4:3)</PresentationFormat>
  <Paragraphs>156</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Аптека</vt:lpstr>
      <vt:lpstr>Презентация PowerPoint</vt:lpstr>
      <vt:lpstr> Актуальность наличия у педагога персонального сайта </vt:lpstr>
      <vt:lpstr>Персональный сайт педагога</vt:lpstr>
      <vt:lpstr>Функции персонального сайта</vt:lpstr>
      <vt:lpstr>Для чего нужен персональный сайт педагогу?</vt:lpstr>
      <vt:lpstr>Для чего нужен персональный сайт педагогу?</vt:lpstr>
      <vt:lpstr>Цели персонального сайта</vt:lpstr>
      <vt:lpstr>Требования к персональному сайту</vt:lpstr>
      <vt:lpstr>Рекомендации к оформлению и содержанию сайта</vt:lpstr>
      <vt:lpstr>Рекомендации к оформлению и содержанию сайта</vt:lpstr>
      <vt:lpstr>Рекомендации к оформлению и содержанию сайта</vt:lpstr>
      <vt:lpstr>рекомендации к Содержанию и оформлению сайта педагога</vt:lpstr>
      <vt:lpstr>рекомендации к Содержанию и оформлению сайта педагога</vt:lpstr>
      <vt:lpstr>рекомендации к Содержанию и оформлению сайта педагога</vt:lpstr>
      <vt:lpstr>Презентация PowerPoint</vt:lpstr>
      <vt:lpstr>Этапы создания сайта </vt:lpstr>
      <vt:lpstr>Этапы создания сайта</vt:lpstr>
      <vt:lpstr>Рекомендуемые разделы сайта</vt:lpstr>
      <vt:lpstr>  Обзор бесплатных сервисов для  создания сайтов   </vt:lpstr>
      <vt:lpstr>Заключение</vt:lpstr>
      <vt:lpstr>Использованные Источники </vt:lpstr>
      <vt:lpstr>Успехов в творчестве!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1</cp:lastModifiedBy>
  <cp:revision>62</cp:revision>
  <dcterms:created xsi:type="dcterms:W3CDTF">2018-01-14T10:51:13Z</dcterms:created>
  <dcterms:modified xsi:type="dcterms:W3CDTF">2018-01-16T16:10:15Z</dcterms:modified>
</cp:coreProperties>
</file>