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58" r:id="rId4"/>
    <p:sldId id="273" r:id="rId5"/>
    <p:sldId id="260" r:id="rId6"/>
    <p:sldId id="271" r:id="rId7"/>
    <p:sldId id="276" r:id="rId8"/>
    <p:sldId id="275" r:id="rId9"/>
    <p:sldId id="268" r:id="rId10"/>
    <p:sldId id="279" r:id="rId11"/>
    <p:sldId id="269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800080"/>
    <a:srgbClr val="0066CC"/>
    <a:srgbClr val="000066"/>
    <a:srgbClr val="FF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BD1AA-2DBD-4756-A000-4D3BD27F5CD4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0B997-38D2-48FB-8A89-0933B91398D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Целевые ориентиры освоения Программы детьми младшего дошкольного возраста с ТНР</a:t>
          </a:r>
          <a:endParaRPr lang="ru-RU" sz="2000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E0787-2445-4DA1-9619-937F571BE486}" type="parTrans" cxnId="{2FCD94D1-F18E-41AB-B42F-43986E080AB0}">
      <dgm:prSet/>
      <dgm:spPr/>
      <dgm:t>
        <a:bodyPr/>
        <a:lstStyle/>
        <a:p>
          <a:endParaRPr lang="ru-RU"/>
        </a:p>
      </dgm:t>
    </dgm:pt>
    <dgm:pt modelId="{74E49001-93EB-4455-AB40-65328BD9C88D}" type="sibTrans" cxnId="{2FCD94D1-F18E-41AB-B42F-43986E080AB0}">
      <dgm:prSet/>
      <dgm:spPr/>
      <dgm:t>
        <a:bodyPr/>
        <a:lstStyle/>
        <a:p>
          <a:endParaRPr lang="ru-RU"/>
        </a:p>
      </dgm:t>
    </dgm:pt>
    <dgm:pt modelId="{089C1B43-E242-4B75-A809-C339C53152E5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Целевые ориентиры освоения «Программы» детьми среднего дошкольного возраста с ТНР</a:t>
          </a:r>
          <a:endParaRPr lang="ru-RU" sz="2000" b="0" i="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E3D4D6-23A0-4B5D-B16B-89743E46D1F4}" type="parTrans" cxnId="{DFEB2E4F-7353-44B8-9CA9-FEB3E2872C87}">
      <dgm:prSet/>
      <dgm:spPr/>
      <dgm:t>
        <a:bodyPr/>
        <a:lstStyle/>
        <a:p>
          <a:endParaRPr lang="ru-RU"/>
        </a:p>
      </dgm:t>
    </dgm:pt>
    <dgm:pt modelId="{34F5F688-560B-49B5-B7AB-DF8BC1B57E18}" type="sibTrans" cxnId="{DFEB2E4F-7353-44B8-9CA9-FEB3E2872C87}">
      <dgm:prSet/>
      <dgm:spPr/>
      <dgm:t>
        <a:bodyPr/>
        <a:lstStyle/>
        <a:p>
          <a:endParaRPr lang="ru-RU"/>
        </a:p>
      </dgm:t>
    </dgm:pt>
    <dgm:pt modelId="{93479A5B-A1AA-41DE-B10B-79BBA8CD8943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Целевые ориентиры на этапе завершения освоения Программы</a:t>
          </a:r>
          <a:endParaRPr lang="ru-RU" sz="2000" b="0" dirty="0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8A851B-CB0F-458A-BE68-F5CD17C0F44A}" type="parTrans" cxnId="{DA750D4A-2F8E-4C9D-A6CC-9A8795DE9C29}">
      <dgm:prSet/>
      <dgm:spPr/>
      <dgm:t>
        <a:bodyPr/>
        <a:lstStyle/>
        <a:p>
          <a:endParaRPr lang="ru-RU"/>
        </a:p>
      </dgm:t>
    </dgm:pt>
    <dgm:pt modelId="{62707991-2F7B-4C2F-8DDA-BE7781E23E1B}" type="sibTrans" cxnId="{DA750D4A-2F8E-4C9D-A6CC-9A8795DE9C29}">
      <dgm:prSet/>
      <dgm:spPr/>
      <dgm:t>
        <a:bodyPr/>
        <a:lstStyle/>
        <a:p>
          <a:endParaRPr lang="ru-RU"/>
        </a:p>
      </dgm:t>
    </dgm:pt>
    <dgm:pt modelId="{5B71F6BC-9719-4795-8F02-358FDCF0B695}" type="pres">
      <dgm:prSet presAssocID="{B37BD1AA-2DBD-4756-A000-4D3BD27F5C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CFDDBA-D1EE-448F-BE66-66DCB22F858D}" type="pres">
      <dgm:prSet presAssocID="{FCA0B997-38D2-48FB-8A89-0933B91398D2}" presName="composite" presStyleCnt="0"/>
      <dgm:spPr/>
    </dgm:pt>
    <dgm:pt modelId="{63919D37-1AF6-46A6-90A1-1DEEC1A4DD4E}" type="pres">
      <dgm:prSet presAssocID="{FCA0B997-38D2-48FB-8A89-0933B91398D2}" presName="rect1" presStyleLbl="trAlignAcc1" presStyleIdx="0" presStyleCnt="3" custScaleY="152789" custLinFactNeighborX="2074" custLinFactNeighborY="-39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A7A10-FC09-47BB-8FD1-A14E540EEFE0}" type="pres">
      <dgm:prSet presAssocID="{FCA0B997-38D2-48FB-8A89-0933B91398D2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60FD9C1-F179-434A-9D7C-EBB7127080CB}" type="pres">
      <dgm:prSet presAssocID="{74E49001-93EB-4455-AB40-65328BD9C88D}" presName="sibTrans" presStyleCnt="0"/>
      <dgm:spPr/>
    </dgm:pt>
    <dgm:pt modelId="{5D5EBDF6-3262-4B43-8A49-4C1498DE06FB}" type="pres">
      <dgm:prSet presAssocID="{089C1B43-E242-4B75-A809-C339C53152E5}" presName="composite" presStyleCnt="0"/>
      <dgm:spPr/>
    </dgm:pt>
    <dgm:pt modelId="{FBB17FF2-3984-4D29-91A1-2CD5E7804722}" type="pres">
      <dgm:prSet presAssocID="{089C1B43-E242-4B75-A809-C339C53152E5}" presName="rect1" presStyleLbl="trAlignAcc1" presStyleIdx="1" presStyleCnt="3" custScaleY="150339" custLinFactNeighborX="466" custLinFactNeighborY="-40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70A0C-74BA-4381-9B92-5D5D82C3BB83}" type="pres">
      <dgm:prSet presAssocID="{089C1B43-E242-4B75-A809-C339C53152E5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EF37946-F680-4832-B648-3963D3BC7834}" type="pres">
      <dgm:prSet presAssocID="{34F5F688-560B-49B5-B7AB-DF8BC1B57E18}" presName="sibTrans" presStyleCnt="0"/>
      <dgm:spPr/>
    </dgm:pt>
    <dgm:pt modelId="{277448CC-418B-43FE-8B62-CD4F484ABBF6}" type="pres">
      <dgm:prSet presAssocID="{93479A5B-A1AA-41DE-B10B-79BBA8CD8943}" presName="composite" presStyleCnt="0"/>
      <dgm:spPr/>
    </dgm:pt>
    <dgm:pt modelId="{9B489D2D-C512-4FCE-B55A-89FCF3AB82AA}" type="pres">
      <dgm:prSet presAssocID="{93479A5B-A1AA-41DE-B10B-79BBA8CD8943}" presName="rect1" presStyleLbl="trAlignAcc1" presStyleIdx="2" presStyleCnt="3" custScaleY="133369" custLinFactNeighborX="-2083" custLinFactNeighborY="-35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DC6EB-84D5-4A29-A6C9-4945EAA23110}" type="pres">
      <dgm:prSet presAssocID="{93479A5B-A1AA-41DE-B10B-79BBA8CD8943}" presName="rect2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0019735-E04C-42F0-A5B5-092DFC37F386}" type="presOf" srcId="{B37BD1AA-2DBD-4756-A000-4D3BD27F5CD4}" destId="{5B71F6BC-9719-4795-8F02-358FDCF0B695}" srcOrd="0" destOrd="0" presId="urn:microsoft.com/office/officeart/2008/layout/PictureStrips"/>
    <dgm:cxn modelId="{0250ACB9-BFA3-4CED-B286-4E9D73B440D0}" type="presOf" srcId="{FCA0B997-38D2-48FB-8A89-0933B91398D2}" destId="{63919D37-1AF6-46A6-90A1-1DEEC1A4DD4E}" srcOrd="0" destOrd="0" presId="urn:microsoft.com/office/officeart/2008/layout/PictureStrips"/>
    <dgm:cxn modelId="{DFEB2E4F-7353-44B8-9CA9-FEB3E2872C87}" srcId="{B37BD1AA-2DBD-4756-A000-4D3BD27F5CD4}" destId="{089C1B43-E242-4B75-A809-C339C53152E5}" srcOrd="1" destOrd="0" parTransId="{6CE3D4D6-23A0-4B5D-B16B-89743E46D1F4}" sibTransId="{34F5F688-560B-49B5-B7AB-DF8BC1B57E18}"/>
    <dgm:cxn modelId="{F5295070-8849-481D-8F04-CA12935491F9}" type="presOf" srcId="{93479A5B-A1AA-41DE-B10B-79BBA8CD8943}" destId="{9B489D2D-C512-4FCE-B55A-89FCF3AB82AA}" srcOrd="0" destOrd="0" presId="urn:microsoft.com/office/officeart/2008/layout/PictureStrips"/>
    <dgm:cxn modelId="{DA750D4A-2F8E-4C9D-A6CC-9A8795DE9C29}" srcId="{B37BD1AA-2DBD-4756-A000-4D3BD27F5CD4}" destId="{93479A5B-A1AA-41DE-B10B-79BBA8CD8943}" srcOrd="2" destOrd="0" parTransId="{828A851B-CB0F-458A-BE68-F5CD17C0F44A}" sibTransId="{62707991-2F7B-4C2F-8DDA-BE7781E23E1B}"/>
    <dgm:cxn modelId="{125AB32F-935E-4A30-9256-1FD431D88774}" type="presOf" srcId="{089C1B43-E242-4B75-A809-C339C53152E5}" destId="{FBB17FF2-3984-4D29-91A1-2CD5E7804722}" srcOrd="0" destOrd="0" presId="urn:microsoft.com/office/officeart/2008/layout/PictureStrips"/>
    <dgm:cxn modelId="{2FCD94D1-F18E-41AB-B42F-43986E080AB0}" srcId="{B37BD1AA-2DBD-4756-A000-4D3BD27F5CD4}" destId="{FCA0B997-38D2-48FB-8A89-0933B91398D2}" srcOrd="0" destOrd="0" parTransId="{5C6E0787-2445-4DA1-9619-937F571BE486}" sibTransId="{74E49001-93EB-4455-AB40-65328BD9C88D}"/>
    <dgm:cxn modelId="{55DB3CEF-DC00-4F60-84ED-114732A48658}" type="presParOf" srcId="{5B71F6BC-9719-4795-8F02-358FDCF0B695}" destId="{86CFDDBA-D1EE-448F-BE66-66DCB22F858D}" srcOrd="0" destOrd="0" presId="urn:microsoft.com/office/officeart/2008/layout/PictureStrips"/>
    <dgm:cxn modelId="{77D07CFD-226A-458D-88E0-6D0C201E5542}" type="presParOf" srcId="{86CFDDBA-D1EE-448F-BE66-66DCB22F858D}" destId="{63919D37-1AF6-46A6-90A1-1DEEC1A4DD4E}" srcOrd="0" destOrd="0" presId="urn:microsoft.com/office/officeart/2008/layout/PictureStrips"/>
    <dgm:cxn modelId="{7CAA37D3-08C7-4023-A234-6A03A621972B}" type="presParOf" srcId="{86CFDDBA-D1EE-448F-BE66-66DCB22F858D}" destId="{9C3A7A10-FC09-47BB-8FD1-A14E540EEFE0}" srcOrd="1" destOrd="0" presId="urn:microsoft.com/office/officeart/2008/layout/PictureStrips"/>
    <dgm:cxn modelId="{8C830035-3779-407C-9912-5F43F26AFBA5}" type="presParOf" srcId="{5B71F6BC-9719-4795-8F02-358FDCF0B695}" destId="{C60FD9C1-F179-434A-9D7C-EBB7127080CB}" srcOrd="1" destOrd="0" presId="urn:microsoft.com/office/officeart/2008/layout/PictureStrips"/>
    <dgm:cxn modelId="{6189BFBC-604F-4553-BB38-E0EFCEE99CD1}" type="presParOf" srcId="{5B71F6BC-9719-4795-8F02-358FDCF0B695}" destId="{5D5EBDF6-3262-4B43-8A49-4C1498DE06FB}" srcOrd="2" destOrd="0" presId="urn:microsoft.com/office/officeart/2008/layout/PictureStrips"/>
    <dgm:cxn modelId="{090D4DCA-F4BE-4D0A-9301-A76869ADBB0E}" type="presParOf" srcId="{5D5EBDF6-3262-4B43-8A49-4C1498DE06FB}" destId="{FBB17FF2-3984-4D29-91A1-2CD5E7804722}" srcOrd="0" destOrd="0" presId="urn:microsoft.com/office/officeart/2008/layout/PictureStrips"/>
    <dgm:cxn modelId="{52774D23-D266-487D-A429-26A90537D8C1}" type="presParOf" srcId="{5D5EBDF6-3262-4B43-8A49-4C1498DE06FB}" destId="{2F770A0C-74BA-4381-9B92-5D5D82C3BB83}" srcOrd="1" destOrd="0" presId="urn:microsoft.com/office/officeart/2008/layout/PictureStrips"/>
    <dgm:cxn modelId="{6149B28B-37F9-49B3-AE44-70A6E7AF1471}" type="presParOf" srcId="{5B71F6BC-9719-4795-8F02-358FDCF0B695}" destId="{0EF37946-F680-4832-B648-3963D3BC7834}" srcOrd="3" destOrd="0" presId="urn:microsoft.com/office/officeart/2008/layout/PictureStrips"/>
    <dgm:cxn modelId="{7284CFFB-ABAC-4FCA-967C-A8931FA978F4}" type="presParOf" srcId="{5B71F6BC-9719-4795-8F02-358FDCF0B695}" destId="{277448CC-418B-43FE-8B62-CD4F484ABBF6}" srcOrd="4" destOrd="0" presId="urn:microsoft.com/office/officeart/2008/layout/PictureStrips"/>
    <dgm:cxn modelId="{F6758131-BC10-4F77-8968-9530BC23A58B}" type="presParOf" srcId="{277448CC-418B-43FE-8B62-CD4F484ABBF6}" destId="{9B489D2D-C512-4FCE-B55A-89FCF3AB82AA}" srcOrd="0" destOrd="0" presId="urn:microsoft.com/office/officeart/2008/layout/PictureStrips"/>
    <dgm:cxn modelId="{175D5E06-E137-4562-B031-82BC0A3B4818}" type="presParOf" srcId="{277448CC-418B-43FE-8B62-CD4F484ABBF6}" destId="{258DC6EB-84D5-4A29-A6C9-4945EAA2311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D8EE4A-8BA6-4E1A-8A7C-2025AAA2BC0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9696C5-6947-433D-AD0F-E6DA53EC7B44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B0F0"/>
              </a:solidFill>
            </a:rPr>
            <a:t>Для детей с 1-м уровнем речевого развития</a:t>
          </a:r>
          <a:endParaRPr lang="ru-RU" sz="2800" dirty="0">
            <a:solidFill>
              <a:srgbClr val="00B0F0"/>
            </a:solidFill>
          </a:endParaRPr>
        </a:p>
      </dgm:t>
    </dgm:pt>
    <dgm:pt modelId="{D938A0BA-C056-466C-BC75-7FAA442E9756}" type="parTrans" cxnId="{C27A102E-7C4A-41C8-BD02-6D581C2D2E53}">
      <dgm:prSet/>
      <dgm:spPr/>
      <dgm:t>
        <a:bodyPr/>
        <a:lstStyle/>
        <a:p>
          <a:endParaRPr lang="ru-RU"/>
        </a:p>
      </dgm:t>
    </dgm:pt>
    <dgm:pt modelId="{A8B190E5-ABF0-439F-85B4-6ED3EDDF7A2F}" type="sibTrans" cxnId="{C27A102E-7C4A-41C8-BD02-6D581C2D2E53}">
      <dgm:prSet/>
      <dgm:spPr/>
      <dgm:t>
        <a:bodyPr/>
        <a:lstStyle/>
        <a:p>
          <a:endParaRPr lang="ru-RU"/>
        </a:p>
      </dgm:t>
    </dgm:pt>
    <dgm:pt modelId="{6889F959-9F0E-4EDE-84F9-94BC3251D499}">
      <dgm:prSet phldrT="[Текст]" custT="1"/>
      <dgm:spPr/>
      <dgm:t>
        <a:bodyPr/>
        <a:lstStyle/>
        <a:p>
          <a:pPr marL="88900" indent="0"/>
          <a:r>
            <a:rPr lang="ru-RU" sz="2800" dirty="0" smtClean="0">
              <a:solidFill>
                <a:srgbClr val="CC00CC"/>
              </a:solidFill>
            </a:rPr>
            <a:t>Для детей с 3-м уровнем речевого развития</a:t>
          </a:r>
          <a:endParaRPr lang="ru-RU" sz="2800" dirty="0">
            <a:solidFill>
              <a:srgbClr val="CC00CC"/>
            </a:solidFill>
          </a:endParaRPr>
        </a:p>
      </dgm:t>
    </dgm:pt>
    <dgm:pt modelId="{4C09C210-588B-4CD6-BFCE-C919E8AE7B83}" type="parTrans" cxnId="{94B447C1-82AC-48C9-92CF-DE3BBC6E2047}">
      <dgm:prSet/>
      <dgm:spPr/>
      <dgm:t>
        <a:bodyPr/>
        <a:lstStyle/>
        <a:p>
          <a:endParaRPr lang="ru-RU"/>
        </a:p>
      </dgm:t>
    </dgm:pt>
    <dgm:pt modelId="{72C306AB-BB72-4F09-9F86-683A197C051D}" type="sibTrans" cxnId="{94B447C1-82AC-48C9-92CF-DE3BBC6E2047}">
      <dgm:prSet/>
      <dgm:spPr/>
      <dgm:t>
        <a:bodyPr/>
        <a:lstStyle/>
        <a:p>
          <a:endParaRPr lang="ru-RU"/>
        </a:p>
      </dgm:t>
    </dgm:pt>
    <dgm:pt modelId="{F167FC78-2627-4342-9B58-F8BE6A6C2ED8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CC00"/>
              </a:solidFill>
            </a:rPr>
            <a:t>Для детей со 2-м уровнем речевого развития</a:t>
          </a:r>
          <a:endParaRPr lang="ru-RU" sz="2800" dirty="0">
            <a:solidFill>
              <a:srgbClr val="00CC00"/>
            </a:solidFill>
          </a:endParaRPr>
        </a:p>
      </dgm:t>
    </dgm:pt>
    <dgm:pt modelId="{B88A2BE7-F03A-4770-9457-41808ADE3AAE}" type="parTrans" cxnId="{C5EB0467-9A58-4C52-9E08-C8C97DFB99FC}">
      <dgm:prSet/>
      <dgm:spPr/>
      <dgm:t>
        <a:bodyPr/>
        <a:lstStyle/>
        <a:p>
          <a:endParaRPr lang="ru-RU"/>
        </a:p>
      </dgm:t>
    </dgm:pt>
    <dgm:pt modelId="{BDBA3A54-1EF4-46C6-8451-A1EF9E6600C4}" type="sibTrans" cxnId="{C5EB0467-9A58-4C52-9E08-C8C97DFB99FC}">
      <dgm:prSet/>
      <dgm:spPr/>
      <dgm:t>
        <a:bodyPr/>
        <a:lstStyle/>
        <a:p>
          <a:endParaRPr lang="ru-RU"/>
        </a:p>
      </dgm:t>
    </dgm:pt>
    <dgm:pt modelId="{66706630-8941-4DAF-9540-D2B8A4BE5F85}">
      <dgm:prSet phldrT="[Текст]" custT="1"/>
      <dgm:spPr/>
      <dgm:t>
        <a:bodyPr/>
        <a:lstStyle/>
        <a:p>
          <a:pPr marL="88900" indent="0"/>
          <a:r>
            <a:rPr lang="ru-RU" sz="2800" dirty="0" smtClean="0">
              <a:solidFill>
                <a:srgbClr val="0070C0"/>
              </a:solidFill>
            </a:rPr>
            <a:t>Для детей с 4-м уровнем речевого развития</a:t>
          </a:r>
          <a:endParaRPr lang="ru-RU" sz="2800" dirty="0">
            <a:solidFill>
              <a:srgbClr val="0070C0"/>
            </a:solidFill>
          </a:endParaRPr>
        </a:p>
      </dgm:t>
    </dgm:pt>
    <dgm:pt modelId="{1F1041E0-8EBE-4EED-8ECD-4C1F62622A88}" type="parTrans" cxnId="{72043578-E520-4B6D-894A-804EAC0DD48C}">
      <dgm:prSet/>
      <dgm:spPr/>
      <dgm:t>
        <a:bodyPr/>
        <a:lstStyle/>
        <a:p>
          <a:endParaRPr lang="ru-RU"/>
        </a:p>
      </dgm:t>
    </dgm:pt>
    <dgm:pt modelId="{032A5D16-7EDF-461D-88DA-7B9E3CBD9050}" type="sibTrans" cxnId="{72043578-E520-4B6D-894A-804EAC0DD48C}">
      <dgm:prSet/>
      <dgm:spPr/>
      <dgm:t>
        <a:bodyPr/>
        <a:lstStyle/>
        <a:p>
          <a:endParaRPr lang="ru-RU"/>
        </a:p>
      </dgm:t>
    </dgm:pt>
    <dgm:pt modelId="{FA5BA60B-C051-4A16-98D9-D91A3A998047}" type="pres">
      <dgm:prSet presAssocID="{5ED8EE4A-8BA6-4E1A-8A7C-2025AAA2BC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D70B9F-72CE-479E-9C3C-7C7691F3D82E}" type="pres">
      <dgm:prSet presAssocID="{5E9696C5-6947-433D-AD0F-E6DA53EC7B44}" presName="composite" presStyleCnt="0"/>
      <dgm:spPr/>
    </dgm:pt>
    <dgm:pt modelId="{A9C9DB71-3C9F-41D9-9028-532596DE430B}" type="pres">
      <dgm:prSet presAssocID="{5E9696C5-6947-433D-AD0F-E6DA53EC7B44}" presName="rect1" presStyleLbl="trAlignAcc1" presStyleIdx="0" presStyleCnt="4" custScaleX="101131" custScaleY="175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A360C-7F32-4F82-9C63-E77952DC9D95}" type="pres">
      <dgm:prSet presAssocID="{5E9696C5-6947-433D-AD0F-E6DA53EC7B44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3ABDFF8-4E62-4148-A1D4-F2F781B1FFF3}" type="pres">
      <dgm:prSet presAssocID="{A8B190E5-ABF0-439F-85B4-6ED3EDDF7A2F}" presName="sibTrans" presStyleCnt="0"/>
      <dgm:spPr/>
    </dgm:pt>
    <dgm:pt modelId="{3F63545D-4F07-43CC-8598-EFFCCC1970F9}" type="pres">
      <dgm:prSet presAssocID="{6889F959-9F0E-4EDE-84F9-94BC3251D499}" presName="composite" presStyleCnt="0"/>
      <dgm:spPr/>
    </dgm:pt>
    <dgm:pt modelId="{5ABF3801-2301-4C60-8151-04BA2F4DDAE0}" type="pres">
      <dgm:prSet presAssocID="{6889F959-9F0E-4EDE-84F9-94BC3251D499}" presName="rect1" presStyleLbl="trAlignAcc1" presStyleIdx="1" presStyleCnt="4" custScaleX="105943" custScaleY="169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0D635-C76F-4C95-AAA2-D5DEB3EF0F5F}" type="pres">
      <dgm:prSet presAssocID="{6889F959-9F0E-4EDE-84F9-94BC3251D499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CCBC9C6-42D7-426A-8F23-F9AD53FDACDA}" type="pres">
      <dgm:prSet presAssocID="{72C306AB-BB72-4F09-9F86-683A197C051D}" presName="sibTrans" presStyleCnt="0"/>
      <dgm:spPr/>
    </dgm:pt>
    <dgm:pt modelId="{EF4E3A84-B4FE-49E0-965B-94747F526E5F}" type="pres">
      <dgm:prSet presAssocID="{F167FC78-2627-4342-9B58-F8BE6A6C2ED8}" presName="composite" presStyleCnt="0"/>
      <dgm:spPr/>
    </dgm:pt>
    <dgm:pt modelId="{CC73C04E-3576-45EC-9A55-063A9EFF0F36}" type="pres">
      <dgm:prSet presAssocID="{F167FC78-2627-4342-9B58-F8BE6A6C2ED8}" presName="rect1" presStyleLbl="trAlignAcc1" presStyleIdx="2" presStyleCnt="4" custScaleX="101155" custScaleY="176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2B101-40EE-4BB1-9BA9-48E970254B15}" type="pres">
      <dgm:prSet presAssocID="{F167FC78-2627-4342-9B58-F8BE6A6C2ED8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E62DD25-89DE-4111-9C10-FB2045D6C9FA}" type="pres">
      <dgm:prSet presAssocID="{BDBA3A54-1EF4-46C6-8451-A1EF9E6600C4}" presName="sibTrans" presStyleCnt="0"/>
      <dgm:spPr/>
    </dgm:pt>
    <dgm:pt modelId="{A497AEA6-0125-423E-A88A-B3715DB97397}" type="pres">
      <dgm:prSet presAssocID="{66706630-8941-4DAF-9540-D2B8A4BE5F85}" presName="composite" presStyleCnt="0"/>
      <dgm:spPr/>
    </dgm:pt>
    <dgm:pt modelId="{0B691ECB-3649-4E7B-B435-9F719EA566FA}" type="pres">
      <dgm:prSet presAssocID="{66706630-8941-4DAF-9540-D2B8A4BE5F85}" presName="rect1" presStyleLbl="trAlignAcc1" presStyleIdx="3" presStyleCnt="4" custScaleX="105992" custScaleY="174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6C597-B021-46EB-A9C4-676A4A909B1B}" type="pres">
      <dgm:prSet presAssocID="{66706630-8941-4DAF-9540-D2B8A4BE5F85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B89EE61-3727-4E67-9779-4699014B305E}" type="presOf" srcId="{F167FC78-2627-4342-9B58-F8BE6A6C2ED8}" destId="{CC73C04E-3576-45EC-9A55-063A9EFF0F36}" srcOrd="0" destOrd="0" presId="urn:microsoft.com/office/officeart/2008/layout/PictureStrips"/>
    <dgm:cxn modelId="{12A1161E-2E32-4C64-A28E-631D2BC579FD}" type="presOf" srcId="{6889F959-9F0E-4EDE-84F9-94BC3251D499}" destId="{5ABF3801-2301-4C60-8151-04BA2F4DDAE0}" srcOrd="0" destOrd="0" presId="urn:microsoft.com/office/officeart/2008/layout/PictureStrips"/>
    <dgm:cxn modelId="{94B447C1-82AC-48C9-92CF-DE3BBC6E2047}" srcId="{5ED8EE4A-8BA6-4E1A-8A7C-2025AAA2BC07}" destId="{6889F959-9F0E-4EDE-84F9-94BC3251D499}" srcOrd="1" destOrd="0" parTransId="{4C09C210-588B-4CD6-BFCE-C919E8AE7B83}" sibTransId="{72C306AB-BB72-4F09-9F86-683A197C051D}"/>
    <dgm:cxn modelId="{C5EB0467-9A58-4C52-9E08-C8C97DFB99FC}" srcId="{5ED8EE4A-8BA6-4E1A-8A7C-2025AAA2BC07}" destId="{F167FC78-2627-4342-9B58-F8BE6A6C2ED8}" srcOrd="2" destOrd="0" parTransId="{B88A2BE7-F03A-4770-9457-41808ADE3AAE}" sibTransId="{BDBA3A54-1EF4-46C6-8451-A1EF9E6600C4}"/>
    <dgm:cxn modelId="{72043578-E520-4B6D-894A-804EAC0DD48C}" srcId="{5ED8EE4A-8BA6-4E1A-8A7C-2025AAA2BC07}" destId="{66706630-8941-4DAF-9540-D2B8A4BE5F85}" srcOrd="3" destOrd="0" parTransId="{1F1041E0-8EBE-4EED-8ECD-4C1F62622A88}" sibTransId="{032A5D16-7EDF-461D-88DA-7B9E3CBD9050}"/>
    <dgm:cxn modelId="{5961CC17-B34C-4957-B1D3-AA4C1E364F13}" type="presOf" srcId="{5E9696C5-6947-433D-AD0F-E6DA53EC7B44}" destId="{A9C9DB71-3C9F-41D9-9028-532596DE430B}" srcOrd="0" destOrd="0" presId="urn:microsoft.com/office/officeart/2008/layout/PictureStrips"/>
    <dgm:cxn modelId="{C27A102E-7C4A-41C8-BD02-6D581C2D2E53}" srcId="{5ED8EE4A-8BA6-4E1A-8A7C-2025AAA2BC07}" destId="{5E9696C5-6947-433D-AD0F-E6DA53EC7B44}" srcOrd="0" destOrd="0" parTransId="{D938A0BA-C056-466C-BC75-7FAA442E9756}" sibTransId="{A8B190E5-ABF0-439F-85B4-6ED3EDDF7A2F}"/>
    <dgm:cxn modelId="{25C5BC31-AFBF-470D-BDE2-64768B8FE745}" type="presOf" srcId="{66706630-8941-4DAF-9540-D2B8A4BE5F85}" destId="{0B691ECB-3649-4E7B-B435-9F719EA566FA}" srcOrd="0" destOrd="0" presId="urn:microsoft.com/office/officeart/2008/layout/PictureStrips"/>
    <dgm:cxn modelId="{13222803-64F5-4EDB-9AE2-99642524B2D6}" type="presOf" srcId="{5ED8EE4A-8BA6-4E1A-8A7C-2025AAA2BC07}" destId="{FA5BA60B-C051-4A16-98D9-D91A3A998047}" srcOrd="0" destOrd="0" presId="urn:microsoft.com/office/officeart/2008/layout/PictureStrips"/>
    <dgm:cxn modelId="{C90D137D-9E5F-40F2-B4FF-8276A52CF904}" type="presParOf" srcId="{FA5BA60B-C051-4A16-98D9-D91A3A998047}" destId="{C1D70B9F-72CE-479E-9C3C-7C7691F3D82E}" srcOrd="0" destOrd="0" presId="urn:microsoft.com/office/officeart/2008/layout/PictureStrips"/>
    <dgm:cxn modelId="{ED946025-B1B3-4D17-B5E0-6C308B8368F9}" type="presParOf" srcId="{C1D70B9F-72CE-479E-9C3C-7C7691F3D82E}" destId="{A9C9DB71-3C9F-41D9-9028-532596DE430B}" srcOrd="0" destOrd="0" presId="urn:microsoft.com/office/officeart/2008/layout/PictureStrips"/>
    <dgm:cxn modelId="{723D4253-B6FD-4750-A38F-648710095923}" type="presParOf" srcId="{C1D70B9F-72CE-479E-9C3C-7C7691F3D82E}" destId="{CABA360C-7F32-4F82-9C63-E77952DC9D95}" srcOrd="1" destOrd="0" presId="urn:microsoft.com/office/officeart/2008/layout/PictureStrips"/>
    <dgm:cxn modelId="{96F03767-BA00-4157-904F-30A0A39B5EEF}" type="presParOf" srcId="{FA5BA60B-C051-4A16-98D9-D91A3A998047}" destId="{13ABDFF8-4E62-4148-A1D4-F2F781B1FFF3}" srcOrd="1" destOrd="0" presId="urn:microsoft.com/office/officeart/2008/layout/PictureStrips"/>
    <dgm:cxn modelId="{09AB315B-CB9D-481B-BE47-32CB48F543CB}" type="presParOf" srcId="{FA5BA60B-C051-4A16-98D9-D91A3A998047}" destId="{3F63545D-4F07-43CC-8598-EFFCCC1970F9}" srcOrd="2" destOrd="0" presId="urn:microsoft.com/office/officeart/2008/layout/PictureStrips"/>
    <dgm:cxn modelId="{37A2321A-FDB5-49B8-9A23-A20CC7D27F87}" type="presParOf" srcId="{3F63545D-4F07-43CC-8598-EFFCCC1970F9}" destId="{5ABF3801-2301-4C60-8151-04BA2F4DDAE0}" srcOrd="0" destOrd="0" presId="urn:microsoft.com/office/officeart/2008/layout/PictureStrips"/>
    <dgm:cxn modelId="{B80085A4-E570-4C4A-9058-32E65839475E}" type="presParOf" srcId="{3F63545D-4F07-43CC-8598-EFFCCC1970F9}" destId="{FD70D635-C76F-4C95-AAA2-D5DEB3EF0F5F}" srcOrd="1" destOrd="0" presId="urn:microsoft.com/office/officeart/2008/layout/PictureStrips"/>
    <dgm:cxn modelId="{00E46D99-8E9A-4206-BC60-281BE1DA6999}" type="presParOf" srcId="{FA5BA60B-C051-4A16-98D9-D91A3A998047}" destId="{FCCBC9C6-42D7-426A-8F23-F9AD53FDACDA}" srcOrd="3" destOrd="0" presId="urn:microsoft.com/office/officeart/2008/layout/PictureStrips"/>
    <dgm:cxn modelId="{A2F6AE18-8AD3-4ADA-97D7-CA244887BF06}" type="presParOf" srcId="{FA5BA60B-C051-4A16-98D9-D91A3A998047}" destId="{EF4E3A84-B4FE-49E0-965B-94747F526E5F}" srcOrd="4" destOrd="0" presId="urn:microsoft.com/office/officeart/2008/layout/PictureStrips"/>
    <dgm:cxn modelId="{50782DD5-0C70-4CF2-9F58-18CBE610C2BB}" type="presParOf" srcId="{EF4E3A84-B4FE-49E0-965B-94747F526E5F}" destId="{CC73C04E-3576-45EC-9A55-063A9EFF0F36}" srcOrd="0" destOrd="0" presId="urn:microsoft.com/office/officeart/2008/layout/PictureStrips"/>
    <dgm:cxn modelId="{30B1E733-ABF9-4956-BF43-C93EA27AD19F}" type="presParOf" srcId="{EF4E3A84-B4FE-49E0-965B-94747F526E5F}" destId="{66A2B101-40EE-4BB1-9BA9-48E970254B15}" srcOrd="1" destOrd="0" presId="urn:microsoft.com/office/officeart/2008/layout/PictureStrips"/>
    <dgm:cxn modelId="{712899E7-EE81-4AB6-AA3B-068691018618}" type="presParOf" srcId="{FA5BA60B-C051-4A16-98D9-D91A3A998047}" destId="{1E62DD25-89DE-4111-9C10-FB2045D6C9FA}" srcOrd="5" destOrd="0" presId="urn:microsoft.com/office/officeart/2008/layout/PictureStrips"/>
    <dgm:cxn modelId="{01248781-E766-4450-ADBB-F48047B2CD98}" type="presParOf" srcId="{FA5BA60B-C051-4A16-98D9-D91A3A998047}" destId="{A497AEA6-0125-423E-A88A-B3715DB97397}" srcOrd="6" destOrd="0" presId="urn:microsoft.com/office/officeart/2008/layout/PictureStrips"/>
    <dgm:cxn modelId="{0B81D7CE-8D8D-4EF4-A2BB-CCF268B01AA2}" type="presParOf" srcId="{A497AEA6-0125-423E-A88A-B3715DB97397}" destId="{0B691ECB-3649-4E7B-B435-9F719EA566FA}" srcOrd="0" destOrd="0" presId="urn:microsoft.com/office/officeart/2008/layout/PictureStrips"/>
    <dgm:cxn modelId="{BE2C6B12-FB8B-4774-BE41-55B3A1F016A0}" type="presParOf" srcId="{A497AEA6-0125-423E-A88A-B3715DB97397}" destId="{3C46C597-B021-46EB-A9C4-676A4A909B1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19D37-1AF6-46A6-90A1-1DEEC1A4DD4E}">
      <dsp:nvSpPr>
        <dsp:cNvPr id="0" name=""/>
        <dsp:cNvSpPr/>
      </dsp:nvSpPr>
      <dsp:spPr>
        <a:xfrm>
          <a:off x="242237" y="0"/>
          <a:ext cx="3842194" cy="18345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Целевые ориентиры освоения Программы детьми младшего дошкольного возраста с ТНР</a:t>
          </a:r>
          <a:endParaRPr lang="ru-RU" sz="2000" kern="1200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237" y="0"/>
        <a:ext cx="3842194" cy="1834515"/>
      </dsp:txXfrm>
    </dsp:sp>
    <dsp:sp modelId="{9C3A7A10-FC09-47BB-8FD1-A14E540EEFE0}">
      <dsp:nvSpPr>
        <dsp:cNvPr id="0" name=""/>
        <dsp:cNvSpPr/>
      </dsp:nvSpPr>
      <dsp:spPr>
        <a:xfrm>
          <a:off x="2458" y="619829"/>
          <a:ext cx="840480" cy="126072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17FF2-3984-4D29-91A1-2CD5E7804722}">
      <dsp:nvSpPr>
        <dsp:cNvPr id="0" name=""/>
        <dsp:cNvSpPr/>
      </dsp:nvSpPr>
      <dsp:spPr>
        <a:xfrm>
          <a:off x="4387405" y="0"/>
          <a:ext cx="3842194" cy="18050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Целевые ориентиры освоения «Программы» детьми среднего дошкольного возраста с ТНР</a:t>
          </a:r>
          <a:endParaRPr lang="ru-RU" sz="2000" b="0" i="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7405" y="0"/>
        <a:ext cx="3842194" cy="1805098"/>
      </dsp:txXfrm>
    </dsp:sp>
    <dsp:sp modelId="{2F770A0C-74BA-4381-9B92-5D5D82C3BB83}">
      <dsp:nvSpPr>
        <dsp:cNvPr id="0" name=""/>
        <dsp:cNvSpPr/>
      </dsp:nvSpPr>
      <dsp:spPr>
        <a:xfrm>
          <a:off x="4224855" y="619829"/>
          <a:ext cx="840480" cy="126072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89D2D-C512-4FCE-B55A-89FCF3AB82AA}">
      <dsp:nvSpPr>
        <dsp:cNvPr id="0" name=""/>
        <dsp:cNvSpPr/>
      </dsp:nvSpPr>
      <dsp:spPr>
        <a:xfrm>
          <a:off x="2193715" y="2016219"/>
          <a:ext cx="3842194" cy="16013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Целевые ориентиры на этапе завершения освоения Программы</a:t>
          </a:r>
          <a:endParaRPr lang="ru-RU" sz="2000" b="0" kern="1200" dirty="0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3715" y="2016219"/>
        <a:ext cx="3842194" cy="1601342"/>
      </dsp:txXfrm>
    </dsp:sp>
    <dsp:sp modelId="{258DC6EB-84D5-4A29-A6C9-4945EAA23110}">
      <dsp:nvSpPr>
        <dsp:cNvPr id="0" name=""/>
        <dsp:cNvSpPr/>
      </dsp:nvSpPr>
      <dsp:spPr>
        <a:xfrm>
          <a:off x="2113657" y="2475170"/>
          <a:ext cx="840480" cy="126072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9DB71-3C9F-41D9-9028-532596DE430B}">
      <dsp:nvSpPr>
        <dsp:cNvPr id="0" name=""/>
        <dsp:cNvSpPr/>
      </dsp:nvSpPr>
      <dsp:spPr>
        <a:xfrm>
          <a:off x="316250" y="31812"/>
          <a:ext cx="3659376" cy="19884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906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B0F0"/>
              </a:solidFill>
            </a:rPr>
            <a:t>Для детей с 1-м уровнем речевого развития</a:t>
          </a:r>
          <a:endParaRPr lang="ru-RU" sz="2800" kern="1200" dirty="0">
            <a:solidFill>
              <a:srgbClr val="00B0F0"/>
            </a:solidFill>
          </a:endParaRPr>
        </a:p>
      </dsp:txBody>
      <dsp:txXfrm>
        <a:off x="316250" y="31812"/>
        <a:ext cx="3659376" cy="1988407"/>
      </dsp:txXfrm>
    </dsp:sp>
    <dsp:sp modelId="{CABA360C-7F32-4F82-9C63-E77952DC9D95}">
      <dsp:nvSpPr>
        <dsp:cNvPr id="0" name=""/>
        <dsp:cNvSpPr/>
      </dsp:nvSpPr>
      <dsp:spPr>
        <a:xfrm>
          <a:off x="185943" y="297299"/>
          <a:ext cx="791536" cy="11873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F3801-2301-4C60-8151-04BA2F4DDAE0}">
      <dsp:nvSpPr>
        <dsp:cNvPr id="0" name=""/>
        <dsp:cNvSpPr/>
      </dsp:nvSpPr>
      <dsp:spPr>
        <a:xfrm>
          <a:off x="4210159" y="66385"/>
          <a:ext cx="3833496" cy="19192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906" tIns="106680" rIns="106680" bIns="106680" numCol="1" spcCol="1270" anchor="ctr" anchorCtr="0">
          <a:noAutofit/>
        </a:bodyPr>
        <a:lstStyle/>
        <a:p>
          <a:pPr marL="8890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C00CC"/>
              </a:solidFill>
            </a:rPr>
            <a:t>Для детей с 3-м уровнем речевого развития</a:t>
          </a:r>
          <a:endParaRPr lang="ru-RU" sz="2800" kern="1200" dirty="0">
            <a:solidFill>
              <a:srgbClr val="CC00CC"/>
            </a:solidFill>
          </a:endParaRPr>
        </a:p>
      </dsp:txBody>
      <dsp:txXfrm>
        <a:off x="4210159" y="66385"/>
        <a:ext cx="3833496" cy="1919260"/>
      </dsp:txXfrm>
    </dsp:sp>
    <dsp:sp modelId="{FD70D635-C76F-4C95-AAA2-D5DEB3EF0F5F}">
      <dsp:nvSpPr>
        <dsp:cNvPr id="0" name=""/>
        <dsp:cNvSpPr/>
      </dsp:nvSpPr>
      <dsp:spPr>
        <a:xfrm>
          <a:off x="4166912" y="297299"/>
          <a:ext cx="791536" cy="118730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3C04E-3576-45EC-9A55-063A9EFF0F36}">
      <dsp:nvSpPr>
        <dsp:cNvPr id="0" name=""/>
        <dsp:cNvSpPr/>
      </dsp:nvSpPr>
      <dsp:spPr>
        <a:xfrm>
          <a:off x="315155" y="2149629"/>
          <a:ext cx="3660245" cy="199502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906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CC00"/>
              </a:solidFill>
            </a:rPr>
            <a:t>Для детей со 2-м уровнем речевого развития</a:t>
          </a:r>
          <a:endParaRPr lang="ru-RU" sz="2800" kern="1200" dirty="0">
            <a:solidFill>
              <a:srgbClr val="00CC00"/>
            </a:solidFill>
          </a:endParaRPr>
        </a:p>
      </dsp:txBody>
      <dsp:txXfrm>
        <a:off x="315155" y="2149629"/>
        <a:ext cx="3660245" cy="1995022"/>
      </dsp:txXfrm>
    </dsp:sp>
    <dsp:sp modelId="{66A2B101-40EE-4BB1-9BA9-48E970254B15}">
      <dsp:nvSpPr>
        <dsp:cNvPr id="0" name=""/>
        <dsp:cNvSpPr/>
      </dsp:nvSpPr>
      <dsp:spPr>
        <a:xfrm>
          <a:off x="185283" y="2418424"/>
          <a:ext cx="791536" cy="118730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91ECB-3649-4E7B-B435-9F719EA566FA}">
      <dsp:nvSpPr>
        <dsp:cNvPr id="0" name=""/>
        <dsp:cNvSpPr/>
      </dsp:nvSpPr>
      <dsp:spPr>
        <a:xfrm>
          <a:off x="4209046" y="2160241"/>
          <a:ext cx="3835269" cy="19737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906" tIns="106680" rIns="106680" bIns="106680" numCol="1" spcCol="1270" anchor="ctr" anchorCtr="0">
          <a:noAutofit/>
        </a:bodyPr>
        <a:lstStyle/>
        <a:p>
          <a:pPr marL="8890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70C0"/>
              </a:solidFill>
            </a:rPr>
            <a:t>Для детей с 4-м уровнем речевого развития</a:t>
          </a:r>
          <a:endParaRPr lang="ru-RU" sz="2800" kern="1200" dirty="0">
            <a:solidFill>
              <a:srgbClr val="0070C0"/>
            </a:solidFill>
          </a:endParaRPr>
        </a:p>
      </dsp:txBody>
      <dsp:txXfrm>
        <a:off x="4209046" y="2160241"/>
        <a:ext cx="3835269" cy="1973797"/>
      </dsp:txXfrm>
    </dsp:sp>
    <dsp:sp modelId="{3C46C597-B021-46EB-A9C4-676A4A909B1B}">
      <dsp:nvSpPr>
        <dsp:cNvPr id="0" name=""/>
        <dsp:cNvSpPr/>
      </dsp:nvSpPr>
      <dsp:spPr>
        <a:xfrm>
          <a:off x="4166686" y="2418424"/>
          <a:ext cx="791536" cy="118730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dmanage.com/wp/wp-content/uploads/bgbi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" y="-1"/>
            <a:ext cx="914180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895" y="1788017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>
                <a:solidFill>
                  <a:srgbClr val="002060"/>
                </a:solidFill>
              </a:rPr>
              <a:t>Структура и содержание целевого раздела АООП»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3465" y="3452189"/>
            <a:ext cx="7159745" cy="1198984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7030A0"/>
                </a:solidFill>
              </a:rPr>
              <a:t>Планируемые результаты освоения </a:t>
            </a:r>
            <a:r>
              <a:rPr lang="ru-RU" sz="4400" b="1" dirty="0" smtClean="0">
                <a:solidFill>
                  <a:srgbClr val="7030A0"/>
                </a:solidFill>
              </a:rPr>
              <a:t>АООП</a:t>
            </a:r>
            <a:endParaRPr lang="ru-RU" sz="4400" b="1" dirty="0">
              <a:solidFill>
                <a:srgbClr val="7030A0"/>
              </a:solidFill>
            </a:endParaRPr>
          </a:p>
          <a:p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907704" y="5266185"/>
            <a:ext cx="6400800" cy="11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Подготовила: учитель-логопед МБДОУ ДС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№ 25 «Ягодка» Никошина Л.Г.</a:t>
            </a:r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30282" y="1080131"/>
            <a:ext cx="2285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Семинар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8365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idmanage.com/wp/wp-content/uploads/bgbi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8" t="7742" r="1"/>
          <a:stretch/>
        </p:blipFill>
        <p:spPr bwMode="auto">
          <a:xfrm>
            <a:off x="0" y="-3171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472435"/>
              </p:ext>
            </p:extLst>
          </p:nvPr>
        </p:nvGraphicFramePr>
        <p:xfrm>
          <a:off x="179512" y="260648"/>
          <a:ext cx="8795320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8552"/>
                <a:gridCol w="3826768"/>
              </a:tblGrid>
              <a:tr h="35642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Из примерной АООП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Филичевой, Чиркиной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66"/>
                          </a:solidFill>
                        </a:rPr>
                        <a:t>владеет предпосылками овладения грамотой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66"/>
                          </a:solidFill>
                          <a:latin typeface="+mn-lt"/>
                          <a:cs typeface="Arial" panose="020B0604020202020204" pitchFamily="34" charset="0"/>
                        </a:rPr>
                        <a:t>владеть элементами грамоты: навыками чтения и печатания некоторых букв, слогов, слов и коротких предложений в пределах программы</a:t>
                      </a:r>
                    </a:p>
                  </a:txBody>
                  <a:tcPr/>
                </a:tc>
              </a:tr>
              <a:tr h="16959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CC00"/>
                          </a:solidFill>
                        </a:rPr>
                        <a:t>употребляет слова, обозначающие личностные характеристики, многозначные;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CC00"/>
                          </a:solidFill>
                        </a:rPr>
                        <a:t>умеет подбирать слова с противоположным и сходным значением</a:t>
                      </a:r>
                    </a:p>
                    <a:p>
                      <a:endParaRPr lang="ru-RU" sz="1800" dirty="0">
                        <a:solidFill>
                          <a:srgbClr val="00CC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CC00"/>
                          </a:solidFill>
                          <a:latin typeface="+mn-lt"/>
                          <a:cs typeface="Arial" panose="020B0604020202020204" pitchFamily="34" charset="0"/>
                        </a:rPr>
                        <a:t>использовать в спонтанном общении слова различных лексико-грамматических категорий (существительных, глаголов, наречий, прилагательных, местоимений и т. д.)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устанавливает причинно-следственные связи между условиями жизни, внешними и функциональными свойствами в животном и растительном мире на основе наблюдений и практического экспериментирования;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использует в процессе продуктивной деятельности все виды словесной регуляции: словесного отчета, словесного сопровождения и словесного планирования деятельности;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владеть навыками диалогической речи;</a:t>
                      </a:r>
                    </a:p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владеть навыками словообразования: продуцировать названия существительных от глаголов, прилагательных от существительных и глаголов, уменьшительно-ласкательных и увеличительных форм существительных и проч.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28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dmanage.com/wp/wp-content/uploads/bgbi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8" t="7742" r="1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46449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ориентиры в примерной АООП ДО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представлены более широким спектром показателей, чем в специальной коррекционной программе Т.Б. Филичевой, Г.В. Чиркиной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специфических речевых норм, в примерной АООП и общие личностные характеристики: </a:t>
            </a:r>
          </a:p>
          <a:p>
            <a:pPr marL="354013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владеет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основными видами продуктивной деятельности, проявляет инициативу и самостоятельность в разных видах деятельности: в игре, общении, конструировании и др.;</a:t>
            </a:r>
          </a:p>
          <a:p>
            <a:pPr marL="354013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 выбирает род занятий, участников по совместной деятельности, избирательно и устойчиво взаимодействует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детьми и др.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Использованные источники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Примерная адаптированная основная образовательная программа дошкольного образования детей с тяжёлыми нарушениями </a:t>
            </a:r>
            <a:r>
              <a:rPr lang="ru-RU" dirty="0" smtClean="0">
                <a:solidFill>
                  <a:srgbClr val="002060"/>
                </a:solidFill>
              </a:rPr>
              <a:t>речи.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Т. Б. Филичева, Г. В. </a:t>
            </a:r>
            <a:r>
              <a:rPr lang="ru-RU" dirty="0" smtClean="0">
                <a:solidFill>
                  <a:srgbClr val="002060"/>
                </a:solidFill>
              </a:rPr>
              <a:t>Чиркина и др.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Программа логопедической работы по преодолению общего недоразвития речи у детей.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Примерная адаптированная основная образовательная программа для дошкольников с тяжелыми нарушениями под </a:t>
            </a:r>
            <a:r>
              <a:rPr lang="ru-RU" dirty="0">
                <a:solidFill>
                  <a:srgbClr val="002060"/>
                </a:solidFill>
              </a:rPr>
              <a:t>редакцией </a:t>
            </a:r>
            <a:r>
              <a:rPr lang="ru-RU" dirty="0" smtClean="0">
                <a:solidFill>
                  <a:srgbClr val="002060"/>
                </a:solidFill>
              </a:rPr>
              <a:t>Л</a:t>
            </a:r>
            <a:r>
              <a:rPr lang="ru-RU" dirty="0">
                <a:solidFill>
                  <a:srgbClr val="002060"/>
                </a:solidFill>
              </a:rPr>
              <a:t>. В. </a:t>
            </a:r>
            <a:r>
              <a:rPr lang="ru-RU" dirty="0" smtClean="0">
                <a:solidFill>
                  <a:srgbClr val="002060"/>
                </a:solidFill>
              </a:rPr>
              <a:t>Лопатиной</a:t>
            </a:r>
          </a:p>
          <a:p>
            <a:r>
              <a:rPr lang="ru-RU" dirty="0">
                <a:solidFill>
                  <a:srgbClr val="002060"/>
                </a:solidFill>
              </a:rPr>
              <a:t>Н. В. </a:t>
            </a:r>
            <a:r>
              <a:rPr lang="ru-RU" dirty="0" err="1" smtClean="0">
                <a:solidFill>
                  <a:srgbClr val="002060"/>
                </a:solidFill>
              </a:rPr>
              <a:t>Нищева</a:t>
            </a:r>
            <a:r>
              <a:rPr lang="ru-RU" dirty="0" smtClean="0">
                <a:solidFill>
                  <a:srgbClr val="002060"/>
                </a:solidFill>
              </a:rPr>
              <a:t>. Примерная </a:t>
            </a:r>
            <a:r>
              <a:rPr lang="ru-RU" dirty="0">
                <a:solidFill>
                  <a:srgbClr val="002060"/>
                </a:solidFill>
              </a:rPr>
              <a:t>адаптированная основная образовательная программа для детей с тяжелыми нарушениями речи (общим недоразвитием речи) с 3 до 7 </a:t>
            </a:r>
            <a:r>
              <a:rPr lang="ru-RU" dirty="0" smtClean="0">
                <a:solidFill>
                  <a:srgbClr val="002060"/>
                </a:solidFill>
              </a:rPr>
              <a:t>лет.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0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dmanage.com/wp/wp-content/uploads/bgbi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8" t="7742" r="1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rgbClr val="002060"/>
                </a:solidFill>
              </a:rPr>
              <a:t>Сравним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2060"/>
                </a:solidFill>
              </a:rPr>
              <a:t>разделы </a:t>
            </a:r>
            <a:r>
              <a:rPr lang="ru-RU" b="1" dirty="0" smtClean="0">
                <a:solidFill>
                  <a:srgbClr val="FF0000"/>
                </a:solidFill>
              </a:rPr>
              <a:t>«Планируемые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результаты»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разных программах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89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dmanage.com/wp/wp-content/uploads/bgbi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8" t="7742" r="1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 примерной адаптированной основной 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образовательной программе </a:t>
            </a:r>
            <a:r>
              <a:rPr lang="ru-RU" sz="3200" b="1" dirty="0">
                <a:solidFill>
                  <a:srgbClr val="002060"/>
                </a:solidFill>
              </a:rPr>
              <a:t>дошкольного образования детей с тяжёлыми нарушениями </a:t>
            </a:r>
            <a:r>
              <a:rPr lang="ru-RU" sz="3200" b="1" dirty="0" smtClean="0">
                <a:solidFill>
                  <a:srgbClr val="002060"/>
                </a:solidFill>
              </a:rPr>
              <a:t>речи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раздел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«Планируемые </a:t>
            </a:r>
            <a:r>
              <a:rPr lang="ru-RU" sz="3200" b="1" dirty="0" smtClean="0">
                <a:solidFill>
                  <a:srgbClr val="FF0000"/>
                </a:solidFill>
              </a:rPr>
              <a:t>результаты освоения </a:t>
            </a:r>
            <a:r>
              <a:rPr lang="ru-RU" sz="3200" b="1" dirty="0" smtClean="0">
                <a:solidFill>
                  <a:srgbClr val="FF0000"/>
                </a:solidFill>
              </a:rPr>
              <a:t>Программы» </a:t>
            </a:r>
            <a:r>
              <a:rPr lang="ru-RU" sz="3200" dirty="0" smtClean="0">
                <a:solidFill>
                  <a:srgbClr val="002060"/>
                </a:solidFill>
              </a:rPr>
              <a:t>представлен в виде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>
                <a:solidFill>
                  <a:srgbClr val="002060"/>
                </a:solidFill>
              </a:rPr>
              <a:t>Целевых </a:t>
            </a:r>
            <a:r>
              <a:rPr lang="ru-RU" sz="3200" b="1" i="1" dirty="0" smtClean="0">
                <a:solidFill>
                  <a:srgbClr val="002060"/>
                </a:solidFill>
              </a:rPr>
              <a:t>ориентиров </a:t>
            </a:r>
            <a:r>
              <a:rPr lang="ru-RU" sz="3200" i="1" dirty="0" smtClean="0">
                <a:solidFill>
                  <a:srgbClr val="002060"/>
                </a:solidFill>
              </a:rPr>
              <a:t>освоения Программы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7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dmanage.com/wp/wp-content/uploads/bgbi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8" t="7742" r="1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ФГОС ДО специфика дошкольного детства и системные особенности дошкольного образования делают неправомерными требования от ребенка дошкольного возраста конкретных образовательных достижений. Поэтому результаты освоения Программы представлены в виде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целевых ориентиров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дошкольного образования и представляют собой возрастные характеристики возможных достижений ребенка с ТНР к концу дошкольного образования. 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образовательных целей и задач Программы направлена на достижение целевых ориентиров дошкольного образования, которые описаны как основные характеристики развития ребенка с ТНР. Они представлены в виде изложения возможных достижений воспитанников на разных возрастных этапах дошкольного детства. 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особенностями психофизического развития ребенка с ТНР, планируемые результаты освоения Программы предусмотрены в ряде целевых ориентиров.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19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dmanage.com/wp/wp-content/uploads/bgbi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8" t="7742" r="1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освоения </a:t>
            </a:r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представлены </a:t>
            </a:r>
            <a:r>
              <a:rPr lang="ru-RU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виде целевых </a:t>
            </a:r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ориентиров. Целевые ориентиры в примерной АООП ДО представлены по возрастному принципу </a:t>
            </a:r>
            <a:endParaRPr lang="ru-RU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721380"/>
              </p:ext>
            </p:extLst>
          </p:nvPr>
        </p:nvGraphicFramePr>
        <p:xfrm>
          <a:off x="457200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57200" y="551723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написании АООП для своего ДОУ, целевые ориентиры освоения Программы прописываются с того возраста, с которого комплектуются группы компенсирующей направленности вашего конкретного ДОУ. 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2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dmanage.com/wp/wp-content/uploads/bgbi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8" t="7742" r="1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 логопедической работы в специальной коррекционной программе Т.Б. Филичевой, Г.В. Чиркиной для детей с ОНР представлены по уровням развития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266098"/>
              </p:ext>
            </p:extLst>
          </p:nvPr>
        </p:nvGraphicFramePr>
        <p:xfrm>
          <a:off x="539552" y="1772816"/>
          <a:ext cx="82296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533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dmanage.com/wp/wp-content/uploads/bgbi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8" t="7742" r="1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843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ориентиры в примерной </a:t>
            </a:r>
            <a:r>
              <a:rPr lang="ru-RU" sz="27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 </a:t>
            </a:r>
            <a:r>
              <a:rPr lang="ru-RU" sz="27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Н.В</a:t>
            </a:r>
            <a:r>
              <a:rPr lang="ru-RU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7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Нищевой</a:t>
            </a:r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базируются </a:t>
            </a: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ФГОС </a:t>
            </a:r>
            <a:r>
              <a:rPr lang="ru-RU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ДО, даются </a:t>
            </a: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старшего дошкольного возраста (на этапе </a:t>
            </a:r>
            <a:r>
              <a:rPr lang="ru-RU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завершения </a:t>
            </a: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</a:t>
            </a:r>
            <a:r>
              <a:rPr lang="ru-RU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образования), представляют социально-нормативные </a:t>
            </a: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возможных достижений </a:t>
            </a:r>
            <a:r>
              <a:rPr lang="ru-RU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ребенка.</a:t>
            </a:r>
            <a:endParaRPr lang="ru-RU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146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ориентиры в примерной АООП под редакцией </a:t>
            </a:r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Л.В. Лопатиной </a:t>
            </a:r>
            <a:r>
              <a:rPr lang="ru-RU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представлены по возрастному принципу, а также по образовательным областям</a:t>
            </a:r>
            <a:endParaRPr lang="ru-RU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6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dmanage.com/wp/wp-content/uploads/bgbi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8" t="7742" r="1"/>
          <a:stretch/>
        </p:blipFill>
        <p:spPr bwMode="auto">
          <a:xfrm>
            <a:off x="0" y="-3171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 специалистам, которые строят работу с учетом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специальной коррекционной программе Т.Б. Филичевой, Г.В.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Чиркиной, необходимо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проанализировать её и примерную АООП. 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анализа этих программ путем наложения, можно определить, необходимо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добавить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какие-то речевые характеристики в целевые ориентиры при написании своей АООП.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то, что целевые ориентиры представлены в программах по разным принципам, некоторые характеристики возможных достижений ребенка в примерной АООП ДО совпадают с критериями речевых характеристик в специальной коррекционной программе Т.Б. Филичевой, Г.В. Чиркиной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dmanage.com/wp/wp-content/uploads/bgbi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8" t="7742" r="1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77161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57360"/>
              </p:ext>
            </p:extLst>
          </p:nvPr>
        </p:nvGraphicFramePr>
        <p:xfrm>
          <a:off x="174340" y="246399"/>
          <a:ext cx="8795320" cy="6365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5732"/>
                <a:gridCol w="3749588"/>
              </a:tblGrid>
              <a:tr h="42843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Из примерной АООП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Филичевой, Чиркиной</a:t>
                      </a:r>
                    </a:p>
                  </a:txBody>
                  <a:tcPr/>
                </a:tc>
              </a:tr>
              <a:tr h="696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правильно произносит звуки (в соответствии с онтогенезом)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фонетически правильно оформлять звуковую сторону речи</a:t>
                      </a:r>
                    </a:p>
                  </a:txBody>
                  <a:tcPr/>
                </a:tc>
              </a:tr>
              <a:tr h="1175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66CC"/>
                          </a:solidFill>
                        </a:rPr>
                        <a:t>осознает слоговое строение слова, осуществляет слоговой анализ и синтез слов (двухсложных с открытыми, закрытыми слогами, трехсложных с открытыми слогами, односложных)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66CC"/>
                          </a:solidFill>
                        </a:rPr>
                        <a:t>правильно передавать слоговую структуру слов, используемых в самостоятельной речи;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95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800080"/>
                          </a:solidFill>
                          <a:latin typeface="+mn-lt"/>
                          <a:cs typeface="Arial" panose="020B0604020202020204" pitchFamily="34" charset="0"/>
                        </a:rPr>
                        <a:t>правильно употребляет основные грамматические формы слова</a:t>
                      </a:r>
                      <a:endParaRPr lang="ru-RU" sz="1800" dirty="0" smtClean="0">
                        <a:solidFill>
                          <a:srgbClr val="80008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800080"/>
                          </a:solidFill>
                          <a:latin typeface="+mn-lt"/>
                          <a:cs typeface="Arial" panose="020B0604020202020204" pitchFamily="34" charset="0"/>
                        </a:rPr>
                        <a:t>грамматически правильно оформлять самостоятельную речь в соответствии с нормами языка</a:t>
                      </a:r>
                      <a:endParaRPr lang="ru-RU" sz="1800" dirty="0" smtClean="0">
                        <a:solidFill>
                          <a:srgbClr val="80008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406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B050"/>
                          </a:solidFill>
                        </a:rPr>
                        <a:t>составляет рассказы по сюжетным картинкам и по серии сюжетных картинок, используя графические схемы, наглядные опоры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B050"/>
                          </a:solidFill>
                        </a:rPr>
                        <a:t>пользоваться в самостоятельной речи простыми распространенными и сложными предложениями, владеть навыками объединения их в рассказ</a:t>
                      </a:r>
                      <a:endParaRPr lang="ru-RU" dirty="0"/>
                    </a:p>
                  </a:txBody>
                  <a:tcPr/>
                </a:tc>
              </a:tr>
              <a:tr h="1592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пересказывает литературные произведения, составляет рассказ по иллюстративному материалу (картинкам, картинам, фотографиям), содержание которых отражает эмоциональный, игровой, трудовой, познавательный опыт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66"/>
                          </a:solidFill>
                        </a:rPr>
                        <a:t>владеть элементарными навыками пересказа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0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457</TotalTime>
  <Words>778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«Структура и содержание целевого раздела АООП»</vt:lpstr>
      <vt:lpstr> Сравним разделы «Планируемые  результаты» в разных программах </vt:lpstr>
      <vt:lpstr>В примерной адаптированной основной  образовательной программе дошкольного образования детей с тяжёлыми нарушениями речи  раздел «Планируемые результаты освоения Программы» представлен в виде  Целевых ориентиров освоения Программы</vt:lpstr>
      <vt:lpstr>Презентация PowerPoint</vt:lpstr>
      <vt:lpstr> Результаты освоения Программы представлены в виде целевых ориентиров. Целевые ориентиры в примерной АООП ДО представлены по возрастному принципу </vt:lpstr>
      <vt:lpstr> Итог логопедической работы в специальной коррекционной программе Т.Б. Филичевой, Г.В. Чиркиной для детей с ОНР представлены по уровням развития</vt:lpstr>
      <vt:lpstr>Целевые ориентиры в примерной АООП под редакцией Л.В. Лопатиной представлены по возрастному принципу, а также по образовательным областям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Целевые ориентиры освоения Программы детьми  дошкольного возраста с ТНР </dc:title>
  <dc:creator>Пользователь</dc:creator>
  <cp:lastModifiedBy>Пользователь</cp:lastModifiedBy>
  <cp:revision>37</cp:revision>
  <dcterms:created xsi:type="dcterms:W3CDTF">2018-01-27T12:55:06Z</dcterms:created>
  <dcterms:modified xsi:type="dcterms:W3CDTF">2018-01-31T08:03:32Z</dcterms:modified>
</cp:coreProperties>
</file>